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Lst>
  <p:notesMasterIdLst>
    <p:notesMasterId r:id="rId24"/>
  </p:notesMasterIdLst>
  <p:handoutMasterIdLst>
    <p:handoutMasterId r:id="rId25"/>
  </p:handoutMasterIdLst>
  <p:sldIdLst>
    <p:sldId id="488" r:id="rId7"/>
    <p:sldId id="457" r:id="rId8"/>
    <p:sldId id="478" r:id="rId9"/>
    <p:sldId id="483" r:id="rId10"/>
    <p:sldId id="484" r:id="rId11"/>
    <p:sldId id="479" r:id="rId12"/>
    <p:sldId id="458" r:id="rId13"/>
    <p:sldId id="480" r:id="rId14"/>
    <p:sldId id="485" r:id="rId15"/>
    <p:sldId id="459" r:id="rId16"/>
    <p:sldId id="481" r:id="rId17"/>
    <p:sldId id="486" r:id="rId18"/>
    <p:sldId id="482" r:id="rId19"/>
    <p:sldId id="460" r:id="rId20"/>
    <p:sldId id="461" r:id="rId21"/>
    <p:sldId id="462" r:id="rId22"/>
    <p:sldId id="463" r:id="rId23"/>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82" autoAdjust="0"/>
    <p:restoredTop sz="86339" autoAdjust="0"/>
  </p:normalViewPr>
  <p:slideViewPr>
    <p:cSldViewPr>
      <p:cViewPr varScale="1">
        <p:scale>
          <a:sx n="74" d="100"/>
          <a:sy n="74" d="100"/>
        </p:scale>
        <p:origin x="883" y="72"/>
      </p:cViewPr>
      <p:guideLst>
        <p:guide orient="horz" pos="2175"/>
        <p:guide pos="38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2022/4/2</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2</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11</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12</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13</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xfrm>
            <a:off x="381000" y="685800"/>
            <a:ext cx="6096000" cy="3429000"/>
          </a:xfrm>
          <a:ln/>
        </p:spPr>
      </p:sp>
      <p:sp>
        <p:nvSpPr>
          <p:cNvPr id="4915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AA96A380-86B9-4E82-B643-4B51369AEE83}" type="slidenum">
              <a:rPr lang="zh-CN" altLang="en-US" smtClean="0"/>
              <a:pPr>
                <a:defRPr/>
              </a:pPr>
              <a:t>14</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a:xfrm>
            <a:off x="381000" y="685800"/>
            <a:ext cx="6096000" cy="3429000"/>
          </a:xfrm>
          <a:ln/>
        </p:spPr>
      </p:sp>
      <p:sp>
        <p:nvSpPr>
          <p:cNvPr id="5017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FF3B6B37-C945-4D2B-9FD7-AC9B7E20A2DE}" type="slidenum">
              <a:rPr lang="zh-CN" altLang="en-US" smtClean="0"/>
              <a:pPr>
                <a:defRPr/>
              </a:pPr>
              <a:t>15</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a:xfrm>
            <a:off x="381000" y="685800"/>
            <a:ext cx="6096000" cy="3429000"/>
          </a:xfrm>
          <a:ln/>
        </p:spPr>
      </p:sp>
      <p:sp>
        <p:nvSpPr>
          <p:cNvPr id="5120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79E5161A-8ACE-4EAF-9C48-7495D2E3747E}" type="slidenum">
              <a:rPr lang="zh-CN" altLang="en-US" smtClean="0"/>
              <a:pPr>
                <a:defRPr/>
              </a:pPr>
              <a:t>16</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xfrm>
            <a:off x="381000" y="685800"/>
            <a:ext cx="6096000" cy="3429000"/>
          </a:xfrm>
          <a:ln/>
        </p:spPr>
      </p:sp>
      <p:sp>
        <p:nvSpPr>
          <p:cNvPr id="5222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76349EA4-C4B0-41CB-913A-A8851C343F8B}" type="slidenum">
              <a:rPr lang="zh-CN" altLang="en-US" smtClean="0"/>
              <a:pPr>
                <a:defRPr/>
              </a:pPr>
              <a:t>17</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3</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4</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5</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6</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a:xfrm>
            <a:off x="381000" y="685800"/>
            <a:ext cx="6096000" cy="3429000"/>
          </a:xfrm>
          <a:ln/>
        </p:spPr>
      </p:sp>
      <p:sp>
        <p:nvSpPr>
          <p:cNvPr id="4710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C82B0F55-C942-421F-9FC2-D048E6B47641}" type="slidenum">
              <a:rPr lang="zh-CN" altLang="en-US" smtClean="0"/>
              <a:pPr>
                <a:defRPr/>
              </a:pPr>
              <a:t>7</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8</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81000" y="685800"/>
            <a:ext cx="6096000" cy="3429000"/>
          </a:xfrm>
          <a:ln/>
        </p:spPr>
      </p:sp>
      <p:sp>
        <p:nvSpPr>
          <p:cNvPr id="460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75EC5E4-F4C7-4600-9040-D9B7EBFECAD8}" type="slidenum">
              <a:rPr lang="zh-CN" altLang="en-US" smtClean="0"/>
              <a:pPr>
                <a:defRPr/>
              </a:pPr>
              <a:t>9</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xfrm>
            <a:off x="381000" y="685800"/>
            <a:ext cx="6096000" cy="3429000"/>
          </a:xfrm>
          <a:ln/>
        </p:spPr>
      </p:sp>
      <p:sp>
        <p:nvSpPr>
          <p:cNvPr id="4813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9A5072FC-8998-4EF1-B8C1-B8DDBC6C7B38}" type="slidenum">
              <a:rPr lang="zh-CN" altLang="en-US" smtClean="0"/>
              <a:pPr>
                <a:defRPr/>
              </a:pPr>
              <a:t>10</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3"/>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5"/>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56"/>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3"/>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18"/>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475018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2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49" y="214331"/>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6" y="214331"/>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7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5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2"/>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17"/>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67"/>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5"/>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55"/>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90"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306"/>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2"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7.gi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 Target="../slides/slid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7.gif"/><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 Target="../slides/slide2.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68"/>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2022/4/2</a:t>
            </a:fld>
            <a:endParaRPr lang="zh-CN" altLang="en-US"/>
          </a:p>
        </p:txBody>
      </p:sp>
      <p:sp>
        <p:nvSpPr>
          <p:cNvPr id="5" name="页脚占位符 4"/>
          <p:cNvSpPr>
            <a:spLocks noGrp="1"/>
          </p:cNvSpPr>
          <p:nvPr>
            <p:ph type="ftr" sz="quarter" idx="3"/>
          </p:nvPr>
        </p:nvSpPr>
        <p:spPr>
          <a:xfrm>
            <a:off x="4165600" y="6356368"/>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68"/>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714"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6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2022/4/2</a:t>
            </a:fld>
            <a:endParaRPr lang="zh-CN" altLang="en-US"/>
          </a:p>
        </p:txBody>
      </p:sp>
      <p:sp>
        <p:nvSpPr>
          <p:cNvPr id="5" name="页脚占位符 4"/>
          <p:cNvSpPr>
            <a:spLocks noGrp="1"/>
          </p:cNvSpPr>
          <p:nvPr>
            <p:ph type="ftr" sz="quarter" idx="3"/>
          </p:nvPr>
        </p:nvSpPr>
        <p:spPr>
          <a:xfrm>
            <a:off x="4165600" y="6356368"/>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68"/>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44"/>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44"/>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12"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95" y="6432568"/>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2"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9"/>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 y="19"/>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8"/>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46"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4"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0"/>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0"/>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61" y="2133619"/>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99" y="3552833"/>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44"/>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92"/>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4439817" y="1909291"/>
            <a:ext cx="5688632"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任务</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1</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编制全面预算</a:t>
            </a:r>
          </a:p>
        </p:txBody>
      </p:sp>
    </p:spTree>
    <p:extLst>
      <p:ext uri="{BB962C8B-B14F-4D97-AF65-F5344CB8AC3E}">
        <p14:creationId xmlns:p14="http://schemas.microsoft.com/office/powerpoint/2010/main" val="28985174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8"/>
          <p:cNvGrpSpPr>
            <a:grpSpLocks/>
          </p:cNvGrpSpPr>
          <p:nvPr/>
        </p:nvGrpSpPr>
        <p:grpSpPr bwMode="auto">
          <a:xfrm>
            <a:off x="263352" y="1051965"/>
            <a:ext cx="2639647" cy="504827"/>
            <a:chOff x="416496" y="1196750"/>
            <a:chExt cx="2144688" cy="504058"/>
          </a:xfrm>
        </p:grpSpPr>
        <p:sp>
          <p:nvSpPr>
            <p:cNvPr id="14" name="矩形 13"/>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三</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直接材料预算</a:t>
              </a:r>
            </a:p>
          </p:txBody>
        </p:sp>
      </p:grpSp>
      <p:sp>
        <p:nvSpPr>
          <p:cNvPr id="16" name="TextBox 15"/>
          <p:cNvSpPr txBox="1"/>
          <p:nvPr/>
        </p:nvSpPr>
        <p:spPr>
          <a:xfrm>
            <a:off x="1127448" y="2348880"/>
            <a:ext cx="10297144" cy="3139321"/>
          </a:xfrm>
          <a:prstGeom prst="rect">
            <a:avLst/>
          </a:prstGeom>
          <a:solidFill>
            <a:schemeClr val="bg1"/>
          </a:solidFill>
          <a:ln w="38100">
            <a:solidFill>
              <a:srgbClr val="6600FF"/>
            </a:solidFill>
          </a:ln>
          <a:effectLst>
            <a:glow rad="139700">
              <a:schemeClr val="accent1">
                <a:satMod val="175000"/>
                <a:alpha val="40000"/>
              </a:schemeClr>
            </a:glow>
          </a:effectLst>
          <a:scene3d>
            <a:camera prst="orthographicFront"/>
            <a:lightRig rig="threePt" dir="t">
              <a:rot lat="0" lon="0" rev="180000"/>
            </a:lightRig>
          </a:scene3d>
          <a:sp3d>
            <a:bevelT prst="convex"/>
            <a:bevelB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lvl="0">
              <a:lnSpc>
                <a:spcPct val="150000"/>
              </a:lnSpc>
            </a:pPr>
            <a:r>
              <a:rPr lang="zh-CN" altLang="en-US" sz="2200" dirty="0">
                <a:latin typeface="+mn-ea"/>
              </a:rPr>
              <a:t>　　</a:t>
            </a:r>
            <a:r>
              <a:rPr lang="zh-CN" altLang="en-US" sz="2200" dirty="0">
                <a:solidFill>
                  <a:prstClr val="black"/>
                </a:solidFill>
                <a:latin typeface="+mn-ea"/>
                <a:cs typeface="Times New Roman" pitchFamily="18" charset="0"/>
              </a:rPr>
              <a:t>采购成本进行规划与测算而编制的预算。</a:t>
            </a:r>
            <a:endParaRPr lang="en-US" altLang="zh-CN" sz="2200" dirty="0">
              <a:solidFill>
                <a:prstClr val="black"/>
              </a:solidFill>
              <a:latin typeface="+mn-ea"/>
              <a:cs typeface="Times New Roman" pitchFamily="18" charset="0"/>
            </a:endParaRPr>
          </a:p>
          <a:p>
            <a:pPr lvl="0">
              <a:lnSpc>
                <a:spcPct val="150000"/>
              </a:lnSpc>
            </a:pPr>
            <a:r>
              <a:rPr lang="zh-CN" altLang="en-US" sz="2200" dirty="0">
                <a:solidFill>
                  <a:prstClr val="black"/>
                </a:solidFill>
                <a:latin typeface="+mn-ea"/>
                <a:cs typeface="Times New Roman" pitchFamily="18" charset="0"/>
              </a:rPr>
              <a:t>　　主要依据有：生产预算中各期的预计生产量；单位产品的材料消耗定额；预算期内各期的期初、期末存料量；材料的计划采购单价；采购材料的付款条件等。</a:t>
            </a:r>
          </a:p>
          <a:p>
            <a:pPr lvl="0" algn="ctr">
              <a:lnSpc>
                <a:spcPct val="150000"/>
              </a:lnSpc>
            </a:pPr>
            <a:r>
              <a:rPr lang="zh-CN" altLang="en-US" sz="2200" dirty="0">
                <a:solidFill>
                  <a:schemeClr val="tx2"/>
                </a:solidFill>
                <a:latin typeface="+mn-ea"/>
                <a:cs typeface="Times New Roman" pitchFamily="18" charset="0"/>
              </a:rPr>
              <a:t>预计生产需用量 </a:t>
            </a:r>
            <a:r>
              <a:rPr lang="en-US" altLang="zh-CN" sz="2200" dirty="0">
                <a:solidFill>
                  <a:schemeClr val="tx2"/>
                </a:solidFill>
                <a:latin typeface="+mn-ea"/>
                <a:cs typeface="Times New Roman" pitchFamily="18" charset="0"/>
              </a:rPr>
              <a:t>= </a:t>
            </a:r>
            <a:r>
              <a:rPr lang="zh-CN" altLang="en-US" sz="2200" dirty="0">
                <a:solidFill>
                  <a:schemeClr val="tx2"/>
                </a:solidFill>
                <a:latin typeface="+mn-ea"/>
                <a:cs typeface="Times New Roman" pitchFamily="18" charset="0"/>
              </a:rPr>
              <a:t>预计生产量</a:t>
            </a:r>
            <a:r>
              <a:rPr lang="en-US" altLang="zh-CN" sz="2200" dirty="0">
                <a:solidFill>
                  <a:schemeClr val="tx2"/>
                </a:solidFill>
                <a:latin typeface="+mn-ea"/>
                <a:cs typeface="Times New Roman" pitchFamily="18" charset="0"/>
              </a:rPr>
              <a:t>×</a:t>
            </a:r>
            <a:r>
              <a:rPr lang="zh-CN" altLang="en-US" sz="2200" dirty="0">
                <a:solidFill>
                  <a:schemeClr val="tx2"/>
                </a:solidFill>
                <a:latin typeface="+mn-ea"/>
                <a:cs typeface="Times New Roman" pitchFamily="18" charset="0"/>
              </a:rPr>
              <a:t>单位产品的材料消耗定额</a:t>
            </a:r>
            <a:br>
              <a:rPr lang="zh-CN" altLang="en-US" sz="2200" dirty="0">
                <a:solidFill>
                  <a:schemeClr val="tx2"/>
                </a:solidFill>
                <a:latin typeface="+mn-ea"/>
                <a:cs typeface="Times New Roman" pitchFamily="18" charset="0"/>
              </a:rPr>
            </a:br>
            <a:r>
              <a:rPr lang="zh-CN" altLang="en-US" sz="2200" dirty="0">
                <a:solidFill>
                  <a:schemeClr val="tx2"/>
                </a:solidFill>
                <a:latin typeface="+mn-ea"/>
                <a:cs typeface="Times New Roman" pitchFamily="18" charset="0"/>
              </a:rPr>
              <a:t>预计购料量</a:t>
            </a:r>
            <a:r>
              <a:rPr lang="en-US" altLang="zh-CN" sz="2200" dirty="0">
                <a:solidFill>
                  <a:schemeClr val="tx2"/>
                </a:solidFill>
                <a:latin typeface="+mn-ea"/>
                <a:cs typeface="Times New Roman" pitchFamily="18" charset="0"/>
              </a:rPr>
              <a:t>=</a:t>
            </a:r>
            <a:r>
              <a:rPr lang="zh-CN" altLang="en-US" sz="2200" dirty="0">
                <a:solidFill>
                  <a:schemeClr val="tx2"/>
                </a:solidFill>
                <a:latin typeface="+mn-ea"/>
                <a:cs typeface="Times New Roman" pitchFamily="18" charset="0"/>
              </a:rPr>
              <a:t>预计生产需用量</a:t>
            </a:r>
            <a:r>
              <a:rPr lang="en-US" altLang="zh-CN" sz="2200" dirty="0">
                <a:solidFill>
                  <a:schemeClr val="tx2"/>
                </a:solidFill>
                <a:latin typeface="+mn-ea"/>
                <a:cs typeface="Times New Roman" pitchFamily="18" charset="0"/>
              </a:rPr>
              <a:t>+</a:t>
            </a:r>
            <a:r>
              <a:rPr lang="zh-CN" altLang="en-US" sz="2200" dirty="0">
                <a:solidFill>
                  <a:schemeClr val="tx2"/>
                </a:solidFill>
                <a:latin typeface="+mn-ea"/>
                <a:cs typeface="Times New Roman" pitchFamily="18" charset="0"/>
              </a:rPr>
              <a:t>计划期末预计存料量</a:t>
            </a:r>
            <a:r>
              <a:rPr lang="en-US" altLang="zh-CN" sz="2200" dirty="0">
                <a:solidFill>
                  <a:schemeClr val="tx2"/>
                </a:solidFill>
                <a:latin typeface="+mn-ea"/>
                <a:cs typeface="Times New Roman" pitchFamily="18" charset="0"/>
              </a:rPr>
              <a:t>-</a:t>
            </a:r>
            <a:r>
              <a:rPr lang="zh-CN" altLang="en-US" sz="2200" dirty="0">
                <a:solidFill>
                  <a:schemeClr val="tx2"/>
                </a:solidFill>
                <a:latin typeface="+mn-ea"/>
                <a:cs typeface="Times New Roman" pitchFamily="18" charset="0"/>
              </a:rPr>
              <a:t>计划期初预计存料量</a:t>
            </a:r>
          </a:p>
          <a:p>
            <a:pPr lvl="0" algn="ctr">
              <a:lnSpc>
                <a:spcPct val="150000"/>
              </a:lnSpc>
            </a:pPr>
            <a:r>
              <a:rPr lang="zh-CN" altLang="en-US" sz="2200" dirty="0">
                <a:solidFill>
                  <a:schemeClr val="tx2"/>
                </a:solidFill>
                <a:latin typeface="+mn-ea"/>
                <a:cs typeface="Times New Roman" pitchFamily="18" charset="0"/>
              </a:rPr>
              <a:t>预计购料金额 </a:t>
            </a:r>
            <a:r>
              <a:rPr lang="en-US" altLang="zh-CN" sz="2200" dirty="0">
                <a:solidFill>
                  <a:schemeClr val="tx2"/>
                </a:solidFill>
                <a:latin typeface="+mn-ea"/>
                <a:cs typeface="Times New Roman" pitchFamily="18" charset="0"/>
              </a:rPr>
              <a:t>= </a:t>
            </a:r>
            <a:r>
              <a:rPr lang="zh-CN" altLang="en-US" sz="2200" dirty="0">
                <a:solidFill>
                  <a:schemeClr val="tx2"/>
                </a:solidFill>
                <a:latin typeface="+mn-ea"/>
                <a:cs typeface="Times New Roman" pitchFamily="18" charset="0"/>
              </a:rPr>
              <a:t>预计购料量</a:t>
            </a:r>
            <a:r>
              <a:rPr lang="en-US" altLang="zh-CN" sz="2200" dirty="0">
                <a:solidFill>
                  <a:schemeClr val="tx2"/>
                </a:solidFill>
                <a:latin typeface="+mn-ea"/>
                <a:cs typeface="Times New Roman" pitchFamily="18" charset="0"/>
              </a:rPr>
              <a:t>×</a:t>
            </a:r>
            <a:r>
              <a:rPr lang="zh-CN" altLang="en-US" sz="2200" dirty="0">
                <a:solidFill>
                  <a:schemeClr val="tx2"/>
                </a:solidFill>
                <a:latin typeface="+mn-ea"/>
                <a:cs typeface="Times New Roman" pitchFamily="18" charset="0"/>
              </a:rPr>
              <a:t>计划采购单价</a:t>
            </a:r>
          </a:p>
        </p:txBody>
      </p:sp>
      <p:grpSp>
        <p:nvGrpSpPr>
          <p:cNvPr id="9" name="组合 8">
            <a:extLst>
              <a:ext uri="{FF2B5EF4-FFF2-40B4-BE49-F238E27FC236}">
                <a16:creationId xmlns:a16="http://schemas.microsoft.com/office/drawing/2014/main" id="{43300A4C-C502-46A4-B4E9-510961A0844C}"/>
              </a:ext>
            </a:extLst>
          </p:cNvPr>
          <p:cNvGrpSpPr/>
          <p:nvPr/>
        </p:nvGrpSpPr>
        <p:grpSpPr>
          <a:xfrm>
            <a:off x="191353" y="92853"/>
            <a:ext cx="5040551" cy="613803"/>
            <a:chOff x="1271464" y="2420888"/>
            <a:chExt cx="4392488" cy="613803"/>
          </a:xfrm>
        </p:grpSpPr>
        <p:sp>
          <p:nvSpPr>
            <p:cNvPr id="10" name="矩形 2">
              <a:extLst>
                <a:ext uri="{FF2B5EF4-FFF2-40B4-BE49-F238E27FC236}">
                  <a16:creationId xmlns:a16="http://schemas.microsoft.com/office/drawing/2014/main" id="{F83E667A-D6AD-4DEF-A8DB-38977D19E5E8}"/>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4">
              <a:extLst>
                <a:ext uri="{FF2B5EF4-FFF2-40B4-BE49-F238E27FC236}">
                  <a16:creationId xmlns:a16="http://schemas.microsoft.com/office/drawing/2014/main" id="{650D8189-ACCA-4725-BE97-DC8DDE692EAE}"/>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11961538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strips(downLeft)">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格 18"/>
          <p:cNvGraphicFramePr>
            <a:graphicFrameLocks noGrp="1"/>
          </p:cNvGraphicFramePr>
          <p:nvPr>
            <p:extLst>
              <p:ext uri="{D42A27DB-BD31-4B8C-83A1-F6EECF244321}">
                <p14:modId xmlns:p14="http://schemas.microsoft.com/office/powerpoint/2010/main" val="1430911957"/>
              </p:ext>
            </p:extLst>
          </p:nvPr>
        </p:nvGraphicFramePr>
        <p:xfrm>
          <a:off x="1343470" y="1340768"/>
          <a:ext cx="9649074" cy="4392490"/>
        </p:xfrm>
        <a:graphic>
          <a:graphicData uri="http://schemas.openxmlformats.org/drawingml/2006/table">
            <a:tbl>
              <a:tblPr firstRow="1" bandRow="1">
                <a:tableStyleId>{5C22544A-7EE6-4342-B048-85BDC9FD1C3A}</a:tableStyleId>
              </a:tblPr>
              <a:tblGrid>
                <a:gridCol w="2573086">
                  <a:extLst>
                    <a:ext uri="{9D8B030D-6E8A-4147-A177-3AD203B41FA5}">
                      <a16:colId xmlns:a16="http://schemas.microsoft.com/office/drawing/2014/main" val="20000"/>
                    </a:ext>
                  </a:extLst>
                </a:gridCol>
                <a:gridCol w="1429493">
                  <a:extLst>
                    <a:ext uri="{9D8B030D-6E8A-4147-A177-3AD203B41FA5}">
                      <a16:colId xmlns:a16="http://schemas.microsoft.com/office/drawing/2014/main" val="20001"/>
                    </a:ext>
                  </a:extLst>
                </a:gridCol>
                <a:gridCol w="1500966">
                  <a:extLst>
                    <a:ext uri="{9D8B030D-6E8A-4147-A177-3AD203B41FA5}">
                      <a16:colId xmlns:a16="http://schemas.microsoft.com/office/drawing/2014/main" val="20002"/>
                    </a:ext>
                  </a:extLst>
                </a:gridCol>
                <a:gridCol w="1429493">
                  <a:extLst>
                    <a:ext uri="{9D8B030D-6E8A-4147-A177-3AD203B41FA5}">
                      <a16:colId xmlns:a16="http://schemas.microsoft.com/office/drawing/2014/main" val="20003"/>
                    </a:ext>
                  </a:extLst>
                </a:gridCol>
                <a:gridCol w="1358018">
                  <a:extLst>
                    <a:ext uri="{9D8B030D-6E8A-4147-A177-3AD203B41FA5}">
                      <a16:colId xmlns:a16="http://schemas.microsoft.com/office/drawing/2014/main" val="20004"/>
                    </a:ext>
                  </a:extLst>
                </a:gridCol>
                <a:gridCol w="1358018">
                  <a:extLst>
                    <a:ext uri="{9D8B030D-6E8A-4147-A177-3AD203B41FA5}">
                      <a16:colId xmlns:a16="http://schemas.microsoft.com/office/drawing/2014/main" val="20005"/>
                    </a:ext>
                  </a:extLst>
                </a:gridCol>
              </a:tblGrid>
              <a:tr h="439249">
                <a:tc>
                  <a:txBody>
                    <a:bodyPr/>
                    <a:lstStyle/>
                    <a:p>
                      <a:pPr algn="ctr"/>
                      <a:r>
                        <a:rPr lang="zh-CN" altLang="en-US" sz="1800" b="1" dirty="0">
                          <a:latin typeface="黑体" pitchFamily="2" charset="-122"/>
                          <a:ea typeface="黑体" pitchFamily="2" charset="-122"/>
                        </a:rPr>
                        <a:t>项目</a:t>
                      </a:r>
                    </a:p>
                  </a:txBody>
                  <a:tcPr anchor="ctr"/>
                </a:tc>
                <a:tc>
                  <a:txBody>
                    <a:bodyPr/>
                    <a:lstStyle/>
                    <a:p>
                      <a:pPr algn="ctr"/>
                      <a:r>
                        <a:rPr lang="zh-CN" altLang="en-US" sz="1800" b="1" dirty="0">
                          <a:latin typeface="黑体" pitchFamily="2" charset="-122"/>
                          <a:ea typeface="黑体" pitchFamily="2" charset="-122"/>
                        </a:rPr>
                        <a:t>第一季度</a:t>
                      </a:r>
                    </a:p>
                  </a:txBody>
                  <a:tcPr anchor="ctr"/>
                </a:tc>
                <a:tc>
                  <a:txBody>
                    <a:bodyPr/>
                    <a:lstStyle/>
                    <a:p>
                      <a:pPr algn="ctr"/>
                      <a:r>
                        <a:rPr lang="zh-CN" altLang="en-US" sz="1800" b="1" dirty="0">
                          <a:latin typeface="黑体" pitchFamily="2" charset="-122"/>
                          <a:ea typeface="黑体" pitchFamily="2" charset="-122"/>
                        </a:rPr>
                        <a:t>第二季度</a:t>
                      </a:r>
                    </a:p>
                  </a:txBody>
                  <a:tcPr anchor="ctr"/>
                </a:tc>
                <a:tc>
                  <a:txBody>
                    <a:bodyPr/>
                    <a:lstStyle/>
                    <a:p>
                      <a:pPr algn="ctr"/>
                      <a:r>
                        <a:rPr lang="zh-CN" altLang="en-US" sz="1800" b="1" dirty="0">
                          <a:latin typeface="黑体" pitchFamily="2" charset="-122"/>
                          <a:ea typeface="黑体" pitchFamily="2" charset="-122"/>
                        </a:rPr>
                        <a:t>第三季度</a:t>
                      </a:r>
                    </a:p>
                  </a:txBody>
                  <a:tcPr anchor="ctr"/>
                </a:tc>
                <a:tc>
                  <a:txBody>
                    <a:bodyPr/>
                    <a:lstStyle/>
                    <a:p>
                      <a:pPr algn="ctr"/>
                      <a:r>
                        <a:rPr lang="zh-CN" altLang="en-US" sz="1800" b="1" dirty="0">
                          <a:latin typeface="黑体" pitchFamily="2" charset="-122"/>
                          <a:ea typeface="黑体" pitchFamily="2" charset="-122"/>
                        </a:rPr>
                        <a:t>第四季度</a:t>
                      </a:r>
                    </a:p>
                  </a:txBody>
                  <a:tcPr anchor="ctr"/>
                </a:tc>
                <a:tc>
                  <a:txBody>
                    <a:bodyPr/>
                    <a:lstStyle/>
                    <a:p>
                      <a:pPr algn="ctr"/>
                      <a:r>
                        <a:rPr lang="zh-CN" altLang="en-US" sz="1800" b="1" dirty="0">
                          <a:latin typeface="黑体" pitchFamily="2" charset="-122"/>
                          <a:ea typeface="黑体" pitchFamily="2" charset="-122"/>
                        </a:rPr>
                        <a:t>合计</a:t>
                      </a:r>
                    </a:p>
                  </a:txBody>
                  <a:tcPr anchor="ctr"/>
                </a:tc>
                <a:extLst>
                  <a:ext uri="{0D108BD9-81ED-4DB2-BD59-A6C34878D82A}">
                    <a16:rowId xmlns:a16="http://schemas.microsoft.com/office/drawing/2014/main" val="10000"/>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预计生产量</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1 050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1 550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1 950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1 460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6 010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1"/>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单位产品消耗定额</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2"/>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预计生产需用量</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3"/>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期末存货量</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4"/>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预计需要量合计</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5"/>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期初存料量</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6"/>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预计购料量</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7"/>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材料计划单价</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8"/>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预计购料金额</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9"/>
                  </a:ext>
                </a:extLst>
              </a:tr>
            </a:tbl>
          </a:graphicData>
        </a:graphic>
      </p:graphicFrame>
      <p:sp>
        <p:nvSpPr>
          <p:cNvPr id="2" name="TextBox 1"/>
          <p:cNvSpPr txBox="1"/>
          <p:nvPr/>
        </p:nvSpPr>
        <p:spPr>
          <a:xfrm>
            <a:off x="4655840" y="836712"/>
            <a:ext cx="3312368" cy="400110"/>
          </a:xfrm>
          <a:prstGeom prst="rect">
            <a:avLst/>
          </a:prstGeom>
          <a:noFill/>
        </p:spPr>
        <p:txBody>
          <a:bodyPr wrap="square" rtlCol="0">
            <a:spAutoFit/>
          </a:bodyPr>
          <a:lstStyle/>
          <a:p>
            <a:r>
              <a:rPr lang="en-US" altLang="zh-CN" sz="2000" dirty="0">
                <a:latin typeface="黑体" pitchFamily="2" charset="-122"/>
                <a:ea typeface="黑体" pitchFamily="2" charset="-122"/>
              </a:rPr>
              <a:t>2018</a:t>
            </a:r>
            <a:r>
              <a:rPr lang="zh-CN" altLang="en-US" sz="2000" dirty="0">
                <a:latin typeface="黑体" pitchFamily="2" charset="-122"/>
                <a:ea typeface="黑体" pitchFamily="2" charset="-122"/>
              </a:rPr>
              <a:t>年度材料采购预算</a:t>
            </a:r>
          </a:p>
        </p:txBody>
      </p:sp>
      <p:sp>
        <p:nvSpPr>
          <p:cNvPr id="20" name="TextBox 19"/>
          <p:cNvSpPr txBox="1"/>
          <p:nvPr/>
        </p:nvSpPr>
        <p:spPr>
          <a:xfrm>
            <a:off x="983432" y="5949280"/>
            <a:ext cx="10801200" cy="541174"/>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zh-CN" altLang="en-US" sz="2000" dirty="0">
                <a:solidFill>
                  <a:schemeClr val="tx1"/>
                </a:solidFill>
                <a:latin typeface="Times New Roman" pitchFamily="18" charset="0"/>
                <a:cs typeface="Times New Roman" pitchFamily="18" charset="0"/>
              </a:rPr>
              <a:t>预计</a:t>
            </a:r>
            <a:r>
              <a:rPr lang="en-US" altLang="zh-CN" sz="2000" dirty="0">
                <a:solidFill>
                  <a:schemeClr val="tx1"/>
                </a:solidFill>
                <a:latin typeface="Times New Roman" pitchFamily="18" charset="0"/>
                <a:cs typeface="Times New Roman" pitchFamily="18" charset="0"/>
              </a:rPr>
              <a:t>2017</a:t>
            </a:r>
            <a:r>
              <a:rPr lang="zh-CN" altLang="en-US" sz="2000" dirty="0">
                <a:solidFill>
                  <a:schemeClr val="tx1"/>
                </a:solidFill>
                <a:latin typeface="Times New Roman" pitchFamily="18" charset="0"/>
                <a:cs typeface="Times New Roman" pitchFamily="18" charset="0"/>
              </a:rPr>
              <a:t>年末材料存货</a:t>
            </a:r>
            <a:r>
              <a:rPr lang="en-US" altLang="zh-CN" sz="2000" dirty="0">
                <a:solidFill>
                  <a:schemeClr val="tx1"/>
                </a:solidFill>
                <a:latin typeface="Times New Roman" pitchFamily="18" charset="0"/>
                <a:cs typeface="Times New Roman" pitchFamily="18" charset="0"/>
              </a:rPr>
              <a:t>460</a:t>
            </a:r>
            <a:r>
              <a:rPr lang="zh-CN" altLang="en-US" sz="2000" dirty="0">
                <a:solidFill>
                  <a:schemeClr val="tx1"/>
                </a:solidFill>
                <a:latin typeface="Times New Roman" pitchFamily="18" charset="0"/>
                <a:cs typeface="Times New Roman" pitchFamily="18" charset="0"/>
              </a:rPr>
              <a:t>千克，各季末的存货量按下一季度生产需要量的</a:t>
            </a:r>
            <a:r>
              <a:rPr lang="en-US" altLang="zh-CN" sz="2000" dirty="0">
                <a:solidFill>
                  <a:schemeClr val="tx1"/>
                </a:solidFill>
                <a:latin typeface="Times New Roman" pitchFamily="18" charset="0"/>
                <a:cs typeface="Times New Roman" pitchFamily="18" charset="0"/>
              </a:rPr>
              <a:t>20%</a:t>
            </a:r>
            <a:r>
              <a:rPr lang="zh-CN" altLang="en-US" sz="2000" dirty="0">
                <a:solidFill>
                  <a:schemeClr val="tx1"/>
                </a:solidFill>
                <a:latin typeface="Times New Roman" pitchFamily="18" charset="0"/>
                <a:cs typeface="Times New Roman" pitchFamily="18" charset="0"/>
              </a:rPr>
              <a:t>计算。</a:t>
            </a:r>
          </a:p>
        </p:txBody>
      </p:sp>
      <p:grpSp>
        <p:nvGrpSpPr>
          <p:cNvPr id="12" name="组合 8"/>
          <p:cNvGrpSpPr>
            <a:grpSpLocks/>
          </p:cNvGrpSpPr>
          <p:nvPr/>
        </p:nvGrpSpPr>
        <p:grpSpPr bwMode="auto">
          <a:xfrm>
            <a:off x="263352" y="836712"/>
            <a:ext cx="2639647" cy="504827"/>
            <a:chOff x="416496" y="1196750"/>
            <a:chExt cx="2144688" cy="504058"/>
          </a:xfrm>
        </p:grpSpPr>
        <p:sp>
          <p:nvSpPr>
            <p:cNvPr id="13" name="矩形 12"/>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三</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直接材料预算</a:t>
              </a:r>
            </a:p>
          </p:txBody>
        </p:sp>
      </p:grpSp>
      <p:grpSp>
        <p:nvGrpSpPr>
          <p:cNvPr id="11" name="组合 10">
            <a:extLst>
              <a:ext uri="{FF2B5EF4-FFF2-40B4-BE49-F238E27FC236}">
                <a16:creationId xmlns:a16="http://schemas.microsoft.com/office/drawing/2014/main" id="{F84E4425-6023-4B0B-B7C8-5A940C514D20}"/>
              </a:ext>
            </a:extLst>
          </p:cNvPr>
          <p:cNvGrpSpPr/>
          <p:nvPr/>
        </p:nvGrpSpPr>
        <p:grpSpPr>
          <a:xfrm>
            <a:off x="191353" y="92853"/>
            <a:ext cx="5040551" cy="613803"/>
            <a:chOff x="1271464" y="2420888"/>
            <a:chExt cx="4392488" cy="613803"/>
          </a:xfrm>
        </p:grpSpPr>
        <p:sp>
          <p:nvSpPr>
            <p:cNvPr id="18" name="矩形 2">
              <a:extLst>
                <a:ext uri="{FF2B5EF4-FFF2-40B4-BE49-F238E27FC236}">
                  <a16:creationId xmlns:a16="http://schemas.microsoft.com/office/drawing/2014/main" id="{8F3D36E1-B468-41E0-A75E-E4DC1609834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1" name="TextBox 14">
              <a:extLst>
                <a:ext uri="{FF2B5EF4-FFF2-40B4-BE49-F238E27FC236}">
                  <a16:creationId xmlns:a16="http://schemas.microsoft.com/office/drawing/2014/main" id="{8941C517-10EC-477C-9763-60E52FB192EF}"/>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387959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格 18"/>
          <p:cNvGraphicFramePr>
            <a:graphicFrameLocks noGrp="1"/>
          </p:cNvGraphicFramePr>
          <p:nvPr>
            <p:extLst>
              <p:ext uri="{D42A27DB-BD31-4B8C-83A1-F6EECF244321}">
                <p14:modId xmlns:p14="http://schemas.microsoft.com/office/powerpoint/2010/main" val="1613515161"/>
              </p:ext>
            </p:extLst>
          </p:nvPr>
        </p:nvGraphicFramePr>
        <p:xfrm>
          <a:off x="1343470" y="1340768"/>
          <a:ext cx="9649074" cy="4392490"/>
        </p:xfrm>
        <a:graphic>
          <a:graphicData uri="http://schemas.openxmlformats.org/drawingml/2006/table">
            <a:tbl>
              <a:tblPr firstRow="1" bandRow="1">
                <a:tableStyleId>{5C22544A-7EE6-4342-B048-85BDC9FD1C3A}</a:tableStyleId>
              </a:tblPr>
              <a:tblGrid>
                <a:gridCol w="2573086">
                  <a:extLst>
                    <a:ext uri="{9D8B030D-6E8A-4147-A177-3AD203B41FA5}">
                      <a16:colId xmlns:a16="http://schemas.microsoft.com/office/drawing/2014/main" val="20000"/>
                    </a:ext>
                  </a:extLst>
                </a:gridCol>
                <a:gridCol w="1429493">
                  <a:extLst>
                    <a:ext uri="{9D8B030D-6E8A-4147-A177-3AD203B41FA5}">
                      <a16:colId xmlns:a16="http://schemas.microsoft.com/office/drawing/2014/main" val="20001"/>
                    </a:ext>
                  </a:extLst>
                </a:gridCol>
                <a:gridCol w="1500966">
                  <a:extLst>
                    <a:ext uri="{9D8B030D-6E8A-4147-A177-3AD203B41FA5}">
                      <a16:colId xmlns:a16="http://schemas.microsoft.com/office/drawing/2014/main" val="20002"/>
                    </a:ext>
                  </a:extLst>
                </a:gridCol>
                <a:gridCol w="1429493">
                  <a:extLst>
                    <a:ext uri="{9D8B030D-6E8A-4147-A177-3AD203B41FA5}">
                      <a16:colId xmlns:a16="http://schemas.microsoft.com/office/drawing/2014/main" val="20003"/>
                    </a:ext>
                  </a:extLst>
                </a:gridCol>
                <a:gridCol w="1358018">
                  <a:extLst>
                    <a:ext uri="{9D8B030D-6E8A-4147-A177-3AD203B41FA5}">
                      <a16:colId xmlns:a16="http://schemas.microsoft.com/office/drawing/2014/main" val="20004"/>
                    </a:ext>
                  </a:extLst>
                </a:gridCol>
                <a:gridCol w="1358018">
                  <a:extLst>
                    <a:ext uri="{9D8B030D-6E8A-4147-A177-3AD203B41FA5}">
                      <a16:colId xmlns:a16="http://schemas.microsoft.com/office/drawing/2014/main" val="20005"/>
                    </a:ext>
                  </a:extLst>
                </a:gridCol>
              </a:tblGrid>
              <a:tr h="439249">
                <a:tc>
                  <a:txBody>
                    <a:bodyPr/>
                    <a:lstStyle/>
                    <a:p>
                      <a:pPr algn="ctr"/>
                      <a:r>
                        <a:rPr lang="zh-CN" altLang="en-US" sz="1800" b="1" dirty="0">
                          <a:latin typeface="黑体" pitchFamily="2" charset="-122"/>
                          <a:ea typeface="黑体" pitchFamily="2" charset="-122"/>
                        </a:rPr>
                        <a:t>项目</a:t>
                      </a:r>
                    </a:p>
                  </a:txBody>
                  <a:tcPr anchor="ctr"/>
                </a:tc>
                <a:tc>
                  <a:txBody>
                    <a:bodyPr/>
                    <a:lstStyle/>
                    <a:p>
                      <a:pPr algn="ctr"/>
                      <a:r>
                        <a:rPr lang="zh-CN" altLang="en-US" sz="1800" b="1" dirty="0">
                          <a:latin typeface="黑体" pitchFamily="2" charset="-122"/>
                          <a:ea typeface="黑体" pitchFamily="2" charset="-122"/>
                        </a:rPr>
                        <a:t>第一季度</a:t>
                      </a:r>
                    </a:p>
                  </a:txBody>
                  <a:tcPr anchor="ctr"/>
                </a:tc>
                <a:tc>
                  <a:txBody>
                    <a:bodyPr/>
                    <a:lstStyle/>
                    <a:p>
                      <a:pPr algn="ctr"/>
                      <a:r>
                        <a:rPr lang="zh-CN" altLang="en-US" sz="1800" b="1" dirty="0">
                          <a:latin typeface="黑体" pitchFamily="2" charset="-122"/>
                          <a:ea typeface="黑体" pitchFamily="2" charset="-122"/>
                        </a:rPr>
                        <a:t>第二季度</a:t>
                      </a:r>
                    </a:p>
                  </a:txBody>
                  <a:tcPr anchor="ctr"/>
                </a:tc>
                <a:tc>
                  <a:txBody>
                    <a:bodyPr/>
                    <a:lstStyle/>
                    <a:p>
                      <a:pPr algn="ctr"/>
                      <a:r>
                        <a:rPr lang="zh-CN" altLang="en-US" sz="1800" b="1" dirty="0">
                          <a:latin typeface="黑体" pitchFamily="2" charset="-122"/>
                          <a:ea typeface="黑体" pitchFamily="2" charset="-122"/>
                        </a:rPr>
                        <a:t>第三季度</a:t>
                      </a:r>
                    </a:p>
                  </a:txBody>
                  <a:tcPr anchor="ctr"/>
                </a:tc>
                <a:tc>
                  <a:txBody>
                    <a:bodyPr/>
                    <a:lstStyle/>
                    <a:p>
                      <a:pPr algn="ctr"/>
                      <a:r>
                        <a:rPr lang="zh-CN" altLang="en-US" sz="1800" b="1" dirty="0">
                          <a:latin typeface="黑体" pitchFamily="2" charset="-122"/>
                          <a:ea typeface="黑体" pitchFamily="2" charset="-122"/>
                        </a:rPr>
                        <a:t>第四季度</a:t>
                      </a:r>
                    </a:p>
                  </a:txBody>
                  <a:tcPr anchor="ctr"/>
                </a:tc>
                <a:tc>
                  <a:txBody>
                    <a:bodyPr/>
                    <a:lstStyle/>
                    <a:p>
                      <a:pPr algn="ctr"/>
                      <a:r>
                        <a:rPr lang="zh-CN" altLang="en-US" sz="1800" b="1" dirty="0">
                          <a:latin typeface="黑体" pitchFamily="2" charset="-122"/>
                          <a:ea typeface="黑体" pitchFamily="2" charset="-122"/>
                        </a:rPr>
                        <a:t>合计</a:t>
                      </a:r>
                    </a:p>
                  </a:txBody>
                  <a:tcPr anchor="ctr"/>
                </a:tc>
                <a:extLst>
                  <a:ext uri="{0D108BD9-81ED-4DB2-BD59-A6C34878D82A}">
                    <a16:rowId xmlns:a16="http://schemas.microsoft.com/office/drawing/2014/main" val="10000"/>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预计生产量</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1 050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1 550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1 950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1 460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6 010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1"/>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单位产品消耗定额</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2"/>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预计生产需用量</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2 100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3 100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3 900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2 920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12 020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3"/>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期末存货量</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620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780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584</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460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460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4"/>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预计需要量合计</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2 720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3 880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4</a:t>
                      </a:r>
                      <a:r>
                        <a:rPr lang="en-US" altLang="zh-CN" sz="1800" b="1" kern="1200" baseline="0" dirty="0">
                          <a:solidFill>
                            <a:schemeClr val="dk1"/>
                          </a:solidFill>
                          <a:latin typeface="黑体" pitchFamily="2" charset="-122"/>
                          <a:ea typeface="黑体" pitchFamily="2" charset="-122"/>
                          <a:cs typeface="+mn-cs"/>
                        </a:rPr>
                        <a:t> 484</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3 380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12 480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5"/>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期初存料量</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420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620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780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584</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420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6"/>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预计购料量</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2 300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3 260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3 704</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2 796</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12 060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7"/>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材料计划单价</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8"/>
                  </a:ext>
                </a:extLst>
              </a:tr>
              <a:tr h="439249">
                <a:tc>
                  <a:txBody>
                    <a:bodyPr/>
                    <a:lstStyle/>
                    <a:p>
                      <a:pPr algn="ctr"/>
                      <a:r>
                        <a:rPr lang="zh-CN" altLang="en-US" sz="1800" b="1" kern="1200" dirty="0">
                          <a:solidFill>
                            <a:schemeClr val="dk1"/>
                          </a:solidFill>
                          <a:latin typeface="黑体" pitchFamily="2" charset="-122"/>
                          <a:ea typeface="黑体" pitchFamily="2" charset="-122"/>
                          <a:cs typeface="+mn-cs"/>
                        </a:rPr>
                        <a:t>预计购料金额</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115 000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163 000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185 200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139 800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603 000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9"/>
                  </a:ext>
                </a:extLst>
              </a:tr>
            </a:tbl>
          </a:graphicData>
        </a:graphic>
      </p:graphicFrame>
      <p:sp>
        <p:nvSpPr>
          <p:cNvPr id="2" name="TextBox 1"/>
          <p:cNvSpPr txBox="1"/>
          <p:nvPr/>
        </p:nvSpPr>
        <p:spPr>
          <a:xfrm>
            <a:off x="4655840" y="836712"/>
            <a:ext cx="3312368" cy="400110"/>
          </a:xfrm>
          <a:prstGeom prst="rect">
            <a:avLst/>
          </a:prstGeom>
          <a:noFill/>
        </p:spPr>
        <p:txBody>
          <a:bodyPr wrap="square" rtlCol="0">
            <a:spAutoFit/>
          </a:bodyPr>
          <a:lstStyle/>
          <a:p>
            <a:r>
              <a:rPr lang="en-US" altLang="zh-CN" sz="2000" dirty="0">
                <a:latin typeface="黑体" pitchFamily="2" charset="-122"/>
                <a:ea typeface="黑体" pitchFamily="2" charset="-122"/>
              </a:rPr>
              <a:t>2018</a:t>
            </a:r>
            <a:r>
              <a:rPr lang="zh-CN" altLang="en-US" sz="2000" dirty="0">
                <a:latin typeface="黑体" pitchFamily="2" charset="-122"/>
                <a:ea typeface="黑体" pitchFamily="2" charset="-122"/>
              </a:rPr>
              <a:t>年度材料采购预算</a:t>
            </a:r>
          </a:p>
        </p:txBody>
      </p:sp>
      <p:sp>
        <p:nvSpPr>
          <p:cNvPr id="20" name="TextBox 19"/>
          <p:cNvSpPr txBox="1"/>
          <p:nvPr/>
        </p:nvSpPr>
        <p:spPr>
          <a:xfrm>
            <a:off x="983432" y="5949280"/>
            <a:ext cx="10801200" cy="541174"/>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zh-CN" altLang="en-US" sz="2000" dirty="0">
                <a:solidFill>
                  <a:schemeClr val="tx1"/>
                </a:solidFill>
                <a:latin typeface="Times New Roman" pitchFamily="18" charset="0"/>
                <a:cs typeface="Times New Roman" pitchFamily="18" charset="0"/>
              </a:rPr>
              <a:t>预计</a:t>
            </a:r>
            <a:r>
              <a:rPr lang="en-US" altLang="zh-CN" sz="2000" dirty="0">
                <a:solidFill>
                  <a:schemeClr val="tx1"/>
                </a:solidFill>
                <a:latin typeface="Times New Roman" pitchFamily="18" charset="0"/>
                <a:cs typeface="Times New Roman" pitchFamily="18" charset="0"/>
              </a:rPr>
              <a:t>2018</a:t>
            </a:r>
            <a:r>
              <a:rPr lang="zh-CN" altLang="en-US" sz="2000" dirty="0">
                <a:solidFill>
                  <a:schemeClr val="tx1"/>
                </a:solidFill>
                <a:latin typeface="Times New Roman" pitchFamily="18" charset="0"/>
                <a:cs typeface="Times New Roman" pitchFamily="18" charset="0"/>
              </a:rPr>
              <a:t>年末材料存货</a:t>
            </a:r>
            <a:r>
              <a:rPr lang="en-US" altLang="zh-CN" sz="2000" dirty="0">
                <a:solidFill>
                  <a:schemeClr val="tx1"/>
                </a:solidFill>
                <a:latin typeface="Times New Roman" pitchFamily="18" charset="0"/>
                <a:cs typeface="Times New Roman" pitchFamily="18" charset="0"/>
              </a:rPr>
              <a:t>460</a:t>
            </a:r>
            <a:r>
              <a:rPr lang="zh-CN" altLang="en-US" sz="2000" dirty="0">
                <a:solidFill>
                  <a:schemeClr val="tx1"/>
                </a:solidFill>
                <a:latin typeface="Times New Roman" pitchFamily="18" charset="0"/>
                <a:cs typeface="Times New Roman" pitchFamily="18" charset="0"/>
              </a:rPr>
              <a:t>千克，各季末的存货量按下一季度生产需要量的</a:t>
            </a:r>
            <a:r>
              <a:rPr lang="en-US" altLang="zh-CN" sz="2000" dirty="0">
                <a:solidFill>
                  <a:schemeClr val="tx1"/>
                </a:solidFill>
                <a:latin typeface="Times New Roman" pitchFamily="18" charset="0"/>
                <a:cs typeface="Times New Roman" pitchFamily="18" charset="0"/>
              </a:rPr>
              <a:t>20%</a:t>
            </a:r>
            <a:r>
              <a:rPr lang="zh-CN" altLang="en-US" sz="2000" dirty="0">
                <a:solidFill>
                  <a:schemeClr val="tx1"/>
                </a:solidFill>
                <a:latin typeface="Times New Roman" pitchFamily="18" charset="0"/>
                <a:cs typeface="Times New Roman" pitchFamily="18" charset="0"/>
              </a:rPr>
              <a:t>计算。</a:t>
            </a:r>
          </a:p>
        </p:txBody>
      </p:sp>
      <p:grpSp>
        <p:nvGrpSpPr>
          <p:cNvPr id="10" name="组合 8"/>
          <p:cNvGrpSpPr>
            <a:grpSpLocks/>
          </p:cNvGrpSpPr>
          <p:nvPr/>
        </p:nvGrpSpPr>
        <p:grpSpPr bwMode="auto">
          <a:xfrm>
            <a:off x="263352" y="836712"/>
            <a:ext cx="2639647" cy="504827"/>
            <a:chOff x="416496" y="1196750"/>
            <a:chExt cx="2144688" cy="504058"/>
          </a:xfrm>
        </p:grpSpPr>
        <p:sp>
          <p:nvSpPr>
            <p:cNvPr id="11" name="矩形 10"/>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三</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直接材料预算</a:t>
              </a:r>
            </a:p>
          </p:txBody>
        </p:sp>
      </p:grpSp>
    </p:spTree>
    <p:extLst>
      <p:ext uri="{BB962C8B-B14F-4D97-AF65-F5344CB8AC3E}">
        <p14:creationId xmlns:p14="http://schemas.microsoft.com/office/powerpoint/2010/main" val="1138529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格 18"/>
          <p:cNvGraphicFramePr>
            <a:graphicFrameLocks noGrp="1"/>
          </p:cNvGraphicFramePr>
          <p:nvPr>
            <p:extLst>
              <p:ext uri="{D42A27DB-BD31-4B8C-83A1-F6EECF244321}">
                <p14:modId xmlns:p14="http://schemas.microsoft.com/office/powerpoint/2010/main" val="64544684"/>
              </p:ext>
            </p:extLst>
          </p:nvPr>
        </p:nvGraphicFramePr>
        <p:xfrm>
          <a:off x="1343470" y="1700808"/>
          <a:ext cx="9649074" cy="3888432"/>
        </p:xfrm>
        <a:graphic>
          <a:graphicData uri="http://schemas.openxmlformats.org/drawingml/2006/table">
            <a:tbl>
              <a:tblPr firstRow="1" bandRow="1">
                <a:tableStyleId>{5C22544A-7EE6-4342-B048-85BDC9FD1C3A}</a:tableStyleId>
              </a:tblPr>
              <a:tblGrid>
                <a:gridCol w="2573086">
                  <a:extLst>
                    <a:ext uri="{9D8B030D-6E8A-4147-A177-3AD203B41FA5}">
                      <a16:colId xmlns:a16="http://schemas.microsoft.com/office/drawing/2014/main" val="20000"/>
                    </a:ext>
                  </a:extLst>
                </a:gridCol>
                <a:gridCol w="1429493">
                  <a:extLst>
                    <a:ext uri="{9D8B030D-6E8A-4147-A177-3AD203B41FA5}">
                      <a16:colId xmlns:a16="http://schemas.microsoft.com/office/drawing/2014/main" val="20001"/>
                    </a:ext>
                  </a:extLst>
                </a:gridCol>
                <a:gridCol w="1500966">
                  <a:extLst>
                    <a:ext uri="{9D8B030D-6E8A-4147-A177-3AD203B41FA5}">
                      <a16:colId xmlns:a16="http://schemas.microsoft.com/office/drawing/2014/main" val="20002"/>
                    </a:ext>
                  </a:extLst>
                </a:gridCol>
                <a:gridCol w="1429493">
                  <a:extLst>
                    <a:ext uri="{9D8B030D-6E8A-4147-A177-3AD203B41FA5}">
                      <a16:colId xmlns:a16="http://schemas.microsoft.com/office/drawing/2014/main" val="20003"/>
                    </a:ext>
                  </a:extLst>
                </a:gridCol>
                <a:gridCol w="1358018">
                  <a:extLst>
                    <a:ext uri="{9D8B030D-6E8A-4147-A177-3AD203B41FA5}">
                      <a16:colId xmlns:a16="http://schemas.microsoft.com/office/drawing/2014/main" val="20004"/>
                    </a:ext>
                  </a:extLst>
                </a:gridCol>
                <a:gridCol w="1358018">
                  <a:extLst>
                    <a:ext uri="{9D8B030D-6E8A-4147-A177-3AD203B41FA5}">
                      <a16:colId xmlns:a16="http://schemas.microsoft.com/office/drawing/2014/main" val="20005"/>
                    </a:ext>
                  </a:extLst>
                </a:gridCol>
              </a:tblGrid>
              <a:tr h="486054">
                <a:tc>
                  <a:txBody>
                    <a:bodyPr/>
                    <a:lstStyle/>
                    <a:p>
                      <a:pPr algn="ctr"/>
                      <a:r>
                        <a:rPr lang="zh-CN" altLang="en-US" sz="1800" b="1" dirty="0">
                          <a:latin typeface="黑体" pitchFamily="2" charset="-122"/>
                          <a:ea typeface="黑体" pitchFamily="2" charset="-122"/>
                        </a:rPr>
                        <a:t>项目</a:t>
                      </a:r>
                    </a:p>
                  </a:txBody>
                  <a:tcPr anchor="ctr"/>
                </a:tc>
                <a:tc>
                  <a:txBody>
                    <a:bodyPr/>
                    <a:lstStyle/>
                    <a:p>
                      <a:pPr algn="ctr"/>
                      <a:r>
                        <a:rPr lang="zh-CN" altLang="en-US" sz="1800" b="1" dirty="0">
                          <a:latin typeface="黑体" pitchFamily="2" charset="-122"/>
                          <a:ea typeface="黑体" pitchFamily="2" charset="-122"/>
                        </a:rPr>
                        <a:t>第一季度</a:t>
                      </a:r>
                    </a:p>
                  </a:txBody>
                  <a:tcPr anchor="ctr"/>
                </a:tc>
                <a:tc>
                  <a:txBody>
                    <a:bodyPr/>
                    <a:lstStyle/>
                    <a:p>
                      <a:pPr algn="ctr"/>
                      <a:r>
                        <a:rPr lang="zh-CN" altLang="en-US" sz="1800" b="1" dirty="0">
                          <a:latin typeface="黑体" pitchFamily="2" charset="-122"/>
                          <a:ea typeface="黑体" pitchFamily="2" charset="-122"/>
                        </a:rPr>
                        <a:t>第二季度</a:t>
                      </a:r>
                    </a:p>
                  </a:txBody>
                  <a:tcPr anchor="ctr"/>
                </a:tc>
                <a:tc>
                  <a:txBody>
                    <a:bodyPr/>
                    <a:lstStyle/>
                    <a:p>
                      <a:pPr algn="ctr"/>
                      <a:r>
                        <a:rPr lang="zh-CN" altLang="en-US" sz="1800" b="1" dirty="0">
                          <a:latin typeface="黑体" pitchFamily="2" charset="-122"/>
                          <a:ea typeface="黑体" pitchFamily="2" charset="-122"/>
                        </a:rPr>
                        <a:t>第三季度</a:t>
                      </a:r>
                    </a:p>
                  </a:txBody>
                  <a:tcPr anchor="ctr"/>
                </a:tc>
                <a:tc>
                  <a:txBody>
                    <a:bodyPr/>
                    <a:lstStyle/>
                    <a:p>
                      <a:pPr algn="ctr"/>
                      <a:r>
                        <a:rPr lang="zh-CN" altLang="en-US" sz="1800" b="1" dirty="0">
                          <a:latin typeface="黑体" pitchFamily="2" charset="-122"/>
                          <a:ea typeface="黑体" pitchFamily="2" charset="-122"/>
                        </a:rPr>
                        <a:t>第四季度</a:t>
                      </a:r>
                    </a:p>
                  </a:txBody>
                  <a:tcPr anchor="ctr"/>
                </a:tc>
                <a:tc>
                  <a:txBody>
                    <a:bodyPr/>
                    <a:lstStyle/>
                    <a:p>
                      <a:pPr algn="ctr"/>
                      <a:r>
                        <a:rPr lang="zh-CN" altLang="en-US" sz="1800" b="1" dirty="0">
                          <a:latin typeface="黑体" pitchFamily="2" charset="-122"/>
                          <a:ea typeface="黑体" pitchFamily="2" charset="-122"/>
                        </a:rPr>
                        <a:t>合计</a:t>
                      </a:r>
                    </a:p>
                  </a:txBody>
                  <a:tcPr anchor="ctr"/>
                </a:tc>
                <a:extLst>
                  <a:ext uri="{0D108BD9-81ED-4DB2-BD59-A6C34878D82A}">
                    <a16:rowId xmlns:a16="http://schemas.microsoft.com/office/drawing/2014/main" val="10000"/>
                  </a:ext>
                </a:extLst>
              </a:tr>
              <a:tr h="486054">
                <a:tc>
                  <a:txBody>
                    <a:bodyPr/>
                    <a:lstStyle/>
                    <a:p>
                      <a:pPr algn="ctr"/>
                      <a:r>
                        <a:rPr lang="zh-CN" altLang="en-US" sz="1800" b="1" kern="1200" dirty="0">
                          <a:solidFill>
                            <a:schemeClr val="dk1"/>
                          </a:solidFill>
                          <a:latin typeface="黑体" pitchFamily="2" charset="-122"/>
                          <a:ea typeface="黑体" pitchFamily="2" charset="-122"/>
                          <a:cs typeface="+mn-cs"/>
                        </a:rPr>
                        <a:t>预计购料金额</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115 000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163 000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185</a:t>
                      </a:r>
                      <a:r>
                        <a:rPr lang="en-US" altLang="zh-CN" sz="1800" b="1" kern="1200" baseline="0" dirty="0">
                          <a:solidFill>
                            <a:schemeClr val="dk1"/>
                          </a:solidFill>
                          <a:latin typeface="黑体" pitchFamily="2" charset="-122"/>
                          <a:ea typeface="黑体" pitchFamily="2" charset="-122"/>
                          <a:cs typeface="+mn-cs"/>
                        </a:rPr>
                        <a:t> 200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139 800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603 000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1"/>
                  </a:ext>
                </a:extLst>
              </a:tr>
              <a:tr h="486054">
                <a:tc>
                  <a:txBody>
                    <a:bodyPr/>
                    <a:lstStyle/>
                    <a:p>
                      <a:pPr algn="ctr"/>
                      <a:r>
                        <a:rPr lang="zh-CN" altLang="en-US" sz="1800" b="1" kern="1200" dirty="0">
                          <a:solidFill>
                            <a:schemeClr val="dk1"/>
                          </a:solidFill>
                          <a:latin typeface="黑体" pitchFamily="2" charset="-122"/>
                          <a:ea typeface="黑体" pitchFamily="2" charset="-122"/>
                          <a:cs typeface="+mn-cs"/>
                        </a:rPr>
                        <a:t>年初应付账款</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60 000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60 000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2"/>
                  </a:ext>
                </a:extLst>
              </a:tr>
              <a:tr h="486054">
                <a:tc>
                  <a:txBody>
                    <a:bodyPr/>
                    <a:lstStyle/>
                    <a:p>
                      <a:pPr algn="ctr"/>
                      <a:r>
                        <a:rPr lang="zh-CN" altLang="en-US" sz="1800" b="1" kern="1200" dirty="0">
                          <a:solidFill>
                            <a:schemeClr val="dk1"/>
                          </a:solidFill>
                          <a:latin typeface="黑体" pitchFamily="2" charset="-122"/>
                          <a:ea typeface="黑体" pitchFamily="2" charset="-122"/>
                          <a:cs typeface="+mn-cs"/>
                        </a:rPr>
                        <a:t>一季度购料</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57 500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57 500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115 000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3"/>
                  </a:ext>
                </a:extLst>
              </a:tr>
              <a:tr h="486054">
                <a:tc>
                  <a:txBody>
                    <a:bodyPr/>
                    <a:lstStyle/>
                    <a:p>
                      <a:pPr algn="ctr"/>
                      <a:r>
                        <a:rPr lang="zh-CN" altLang="en-US" sz="1800" b="1" kern="1200" dirty="0">
                          <a:solidFill>
                            <a:schemeClr val="dk1"/>
                          </a:solidFill>
                          <a:latin typeface="黑体" pitchFamily="2" charset="-122"/>
                          <a:ea typeface="黑体" pitchFamily="2" charset="-122"/>
                          <a:cs typeface="+mn-cs"/>
                        </a:rPr>
                        <a:t>二季度购料</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81 500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81 500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163 000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4"/>
                  </a:ext>
                </a:extLst>
              </a:tr>
              <a:tr h="486054">
                <a:tc>
                  <a:txBody>
                    <a:bodyPr/>
                    <a:lstStyle/>
                    <a:p>
                      <a:pPr algn="ctr"/>
                      <a:r>
                        <a:rPr lang="zh-CN" altLang="en-US" sz="1800" b="1" kern="1200" dirty="0">
                          <a:solidFill>
                            <a:schemeClr val="dk1"/>
                          </a:solidFill>
                          <a:latin typeface="黑体" pitchFamily="2" charset="-122"/>
                          <a:ea typeface="黑体" pitchFamily="2" charset="-122"/>
                          <a:cs typeface="+mn-cs"/>
                        </a:rPr>
                        <a:t>三季度购料</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92 600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92 600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185 200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5"/>
                  </a:ext>
                </a:extLst>
              </a:tr>
              <a:tr h="486054">
                <a:tc>
                  <a:txBody>
                    <a:bodyPr/>
                    <a:lstStyle/>
                    <a:p>
                      <a:pPr algn="ctr"/>
                      <a:r>
                        <a:rPr lang="zh-CN" altLang="en-US" sz="1800" b="1" kern="1200" dirty="0">
                          <a:solidFill>
                            <a:schemeClr val="dk1"/>
                          </a:solidFill>
                          <a:latin typeface="黑体" pitchFamily="2" charset="-122"/>
                          <a:ea typeface="黑体" pitchFamily="2" charset="-122"/>
                          <a:cs typeface="+mn-cs"/>
                        </a:rPr>
                        <a:t>四季度购料</a:t>
                      </a: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69 900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69 900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6"/>
                  </a:ext>
                </a:extLst>
              </a:tr>
              <a:tr h="486054">
                <a:tc>
                  <a:txBody>
                    <a:bodyPr/>
                    <a:lstStyle/>
                    <a:p>
                      <a:pPr algn="ctr"/>
                      <a:r>
                        <a:rPr lang="zh-CN" altLang="en-US" sz="1800" b="1" kern="1200" dirty="0">
                          <a:solidFill>
                            <a:schemeClr val="dk1"/>
                          </a:solidFill>
                          <a:latin typeface="黑体" pitchFamily="2" charset="-122"/>
                          <a:ea typeface="黑体" pitchFamily="2" charset="-122"/>
                          <a:cs typeface="+mn-cs"/>
                        </a:rPr>
                        <a:t>现金支出合计</a:t>
                      </a: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117 500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139 000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174 100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162 500</a:t>
                      </a:r>
                      <a:endParaRPr lang="zh-CN" altLang="en-US" sz="18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1800" b="1" kern="1200" dirty="0">
                          <a:solidFill>
                            <a:schemeClr val="dk1"/>
                          </a:solidFill>
                          <a:latin typeface="黑体" pitchFamily="2" charset="-122"/>
                          <a:ea typeface="黑体" pitchFamily="2" charset="-122"/>
                          <a:cs typeface="+mn-cs"/>
                        </a:rPr>
                        <a:t>593 100</a:t>
                      </a:r>
                      <a:endParaRPr lang="zh-CN" altLang="en-US" sz="18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7"/>
                  </a:ext>
                </a:extLst>
              </a:tr>
            </a:tbl>
          </a:graphicData>
        </a:graphic>
      </p:graphicFrame>
      <p:sp>
        <p:nvSpPr>
          <p:cNvPr id="2" name="TextBox 1"/>
          <p:cNvSpPr txBox="1"/>
          <p:nvPr/>
        </p:nvSpPr>
        <p:spPr>
          <a:xfrm>
            <a:off x="4295800" y="1084674"/>
            <a:ext cx="3960440" cy="400110"/>
          </a:xfrm>
          <a:prstGeom prst="rect">
            <a:avLst/>
          </a:prstGeom>
          <a:noFill/>
        </p:spPr>
        <p:txBody>
          <a:bodyPr wrap="square" rtlCol="0">
            <a:spAutoFit/>
          </a:bodyPr>
          <a:lstStyle/>
          <a:p>
            <a:r>
              <a:rPr lang="en-US" altLang="zh-CN" sz="2000" dirty="0">
                <a:latin typeface="黑体" pitchFamily="2" charset="-122"/>
                <a:ea typeface="黑体" pitchFamily="2" charset="-122"/>
              </a:rPr>
              <a:t>2018</a:t>
            </a:r>
            <a:r>
              <a:rPr lang="zh-CN" altLang="en-US" sz="2000" dirty="0">
                <a:latin typeface="黑体" pitchFamily="2" charset="-122"/>
                <a:ea typeface="黑体" pitchFamily="2" charset="-122"/>
              </a:rPr>
              <a:t>年度材料采购现金支出预算</a:t>
            </a:r>
          </a:p>
        </p:txBody>
      </p:sp>
      <p:grpSp>
        <p:nvGrpSpPr>
          <p:cNvPr id="7" name="组合 8"/>
          <p:cNvGrpSpPr>
            <a:grpSpLocks/>
          </p:cNvGrpSpPr>
          <p:nvPr/>
        </p:nvGrpSpPr>
        <p:grpSpPr bwMode="auto">
          <a:xfrm>
            <a:off x="263352" y="1051965"/>
            <a:ext cx="2639647" cy="504827"/>
            <a:chOff x="416496" y="1196750"/>
            <a:chExt cx="2144688" cy="504058"/>
          </a:xfrm>
        </p:grpSpPr>
        <p:sp>
          <p:nvSpPr>
            <p:cNvPr id="10" name="矩形 9"/>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三</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直接材料预算</a:t>
              </a:r>
            </a:p>
          </p:txBody>
        </p:sp>
      </p:grpSp>
    </p:spTree>
    <p:extLst>
      <p:ext uri="{BB962C8B-B14F-4D97-AF65-F5344CB8AC3E}">
        <p14:creationId xmlns:p14="http://schemas.microsoft.com/office/powerpoint/2010/main" val="1335745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51384" y="2082328"/>
            <a:ext cx="11161240" cy="4154984"/>
          </a:xfrm>
          <a:prstGeom prst="rect">
            <a:avLst/>
          </a:prstGeom>
          <a:solidFill>
            <a:schemeClr val="bg1"/>
          </a:solidFill>
          <a:ln>
            <a:solidFill>
              <a:schemeClr val="accent1">
                <a:lumMod val="50000"/>
              </a:schemeClr>
            </a:solidFill>
          </a:ln>
          <a:scene3d>
            <a:camera prst="orthographicFront"/>
            <a:lightRig rig="threePt" dir="t"/>
          </a:scene3d>
          <a:sp3d>
            <a:bevelT prst="relaxedInset"/>
          </a:sp3d>
        </p:spPr>
        <p:txBody>
          <a:bodyPr wrap="square">
            <a:spAutoFit/>
          </a:bodyPr>
          <a:lstStyle/>
          <a:p>
            <a:pPr>
              <a:lnSpc>
                <a:spcPct val="150000"/>
              </a:lnSpc>
              <a:defRPr/>
            </a:pPr>
            <a:r>
              <a:rPr lang="zh-CN" altLang="en-US" sz="2200" dirty="0">
                <a:latin typeface="+mn-ea"/>
                <a:ea typeface="+mn-ea"/>
                <a:cs typeface="Times New Roman" pitchFamily="18" charset="0"/>
              </a:rPr>
              <a:t>　　直接人工预算是在生产预算的基础上，对预算期内完成预计生产任务所需的直接人工工时、单位工时工资率及直接人工成本进行规划和测算而编制的预算。</a:t>
            </a:r>
          </a:p>
          <a:p>
            <a:pPr>
              <a:lnSpc>
                <a:spcPct val="150000"/>
              </a:lnSpc>
              <a:defRPr/>
            </a:pPr>
            <a:r>
              <a:rPr lang="zh-CN" altLang="en-US" sz="2200" dirty="0">
                <a:latin typeface="+mn-ea"/>
                <a:ea typeface="+mn-ea"/>
                <a:cs typeface="Times New Roman" pitchFamily="18" charset="0"/>
              </a:rPr>
              <a:t>　　编制直接人工预算的主要依据是：生产预算中各期的预计生产量；单位产品的工时定额；单位工时的工资率等。</a:t>
            </a:r>
            <a:br>
              <a:rPr lang="en-US" sz="2200" dirty="0">
                <a:latin typeface="+mn-ea"/>
                <a:ea typeface="+mn-ea"/>
                <a:cs typeface="Times New Roman" pitchFamily="18" charset="0"/>
              </a:rPr>
            </a:br>
            <a:r>
              <a:rPr lang="en-US" sz="2200" dirty="0">
                <a:latin typeface="+mn-ea"/>
                <a:ea typeface="+mn-ea"/>
                <a:cs typeface="Times New Roman" pitchFamily="18" charset="0"/>
              </a:rPr>
              <a:t>    </a:t>
            </a:r>
            <a:r>
              <a:rPr lang="zh-CN" altLang="en-US" sz="2200" dirty="0">
                <a:latin typeface="+mn-ea"/>
                <a:ea typeface="+mn-ea"/>
                <a:cs typeface="Times New Roman" pitchFamily="18" charset="0"/>
              </a:rPr>
              <a:t>　单一工种的产品：</a:t>
            </a:r>
            <a:br>
              <a:rPr lang="en-US" sz="2200" dirty="0">
                <a:latin typeface="+mn-ea"/>
                <a:ea typeface="+mn-ea"/>
                <a:cs typeface="Times New Roman" pitchFamily="18" charset="0"/>
              </a:rPr>
            </a:br>
            <a:r>
              <a:rPr lang="en-US" sz="2200" dirty="0">
                <a:latin typeface="+mn-ea"/>
                <a:ea typeface="+mn-ea"/>
                <a:cs typeface="Times New Roman" pitchFamily="18" charset="0"/>
              </a:rPr>
              <a:t>       </a:t>
            </a:r>
            <a:r>
              <a:rPr lang="zh-CN" altLang="en-US" sz="2200" dirty="0">
                <a:solidFill>
                  <a:schemeClr val="tx2"/>
                </a:solidFill>
                <a:latin typeface="+mn-ea"/>
                <a:ea typeface="+mn-ea"/>
                <a:cs typeface="Times New Roman" pitchFamily="18" charset="0"/>
              </a:rPr>
              <a:t>预计直接人工成本总额</a:t>
            </a:r>
            <a:r>
              <a:rPr lang="en-US" sz="2200" dirty="0">
                <a:solidFill>
                  <a:schemeClr val="tx2"/>
                </a:solidFill>
                <a:latin typeface="+mn-ea"/>
                <a:ea typeface="+mn-ea"/>
                <a:cs typeface="Times New Roman" pitchFamily="18" charset="0"/>
              </a:rPr>
              <a:t> = </a:t>
            </a:r>
            <a:r>
              <a:rPr lang="zh-CN" altLang="en-US" sz="2200" dirty="0">
                <a:solidFill>
                  <a:schemeClr val="tx2"/>
                </a:solidFill>
                <a:latin typeface="+mn-ea"/>
                <a:ea typeface="+mn-ea"/>
                <a:cs typeface="Times New Roman" pitchFamily="18" charset="0"/>
              </a:rPr>
              <a:t>预计生产量</a:t>
            </a:r>
            <a:r>
              <a:rPr lang="en-US" altLang="zh-CN" sz="2200" dirty="0">
                <a:solidFill>
                  <a:schemeClr val="tx2"/>
                </a:solidFill>
                <a:latin typeface="+mn-ea"/>
                <a:ea typeface="+mn-ea"/>
                <a:cs typeface="Times New Roman" pitchFamily="18" charset="0"/>
              </a:rPr>
              <a:t>×</a:t>
            </a:r>
            <a:r>
              <a:rPr lang="zh-CN" altLang="en-US" sz="2200" dirty="0">
                <a:solidFill>
                  <a:schemeClr val="tx2"/>
                </a:solidFill>
                <a:latin typeface="+mn-ea"/>
                <a:ea typeface="+mn-ea"/>
                <a:cs typeface="Times New Roman" pitchFamily="18" charset="0"/>
              </a:rPr>
              <a:t>单位产品工时定额</a:t>
            </a:r>
            <a:r>
              <a:rPr lang="en-US" altLang="zh-CN" sz="2200" dirty="0">
                <a:solidFill>
                  <a:schemeClr val="tx2"/>
                </a:solidFill>
                <a:latin typeface="+mn-ea"/>
                <a:ea typeface="+mn-ea"/>
                <a:cs typeface="Times New Roman" pitchFamily="18" charset="0"/>
              </a:rPr>
              <a:t>×</a:t>
            </a:r>
            <a:r>
              <a:rPr lang="zh-CN" altLang="en-US" sz="2200" dirty="0">
                <a:solidFill>
                  <a:schemeClr val="tx2"/>
                </a:solidFill>
                <a:latin typeface="+mn-ea"/>
                <a:ea typeface="+mn-ea"/>
                <a:cs typeface="Times New Roman" pitchFamily="18" charset="0"/>
              </a:rPr>
              <a:t>单位工时工资率</a:t>
            </a:r>
          </a:p>
          <a:p>
            <a:pPr>
              <a:lnSpc>
                <a:spcPct val="150000"/>
              </a:lnSpc>
              <a:defRPr/>
            </a:pPr>
            <a:r>
              <a:rPr lang="zh-CN" altLang="en-US" sz="2200" dirty="0">
                <a:latin typeface="+mn-ea"/>
                <a:ea typeface="+mn-ea"/>
                <a:cs typeface="Times New Roman" pitchFamily="18" charset="0"/>
              </a:rPr>
              <a:t>　　使用混合工种的产品：</a:t>
            </a:r>
            <a:br>
              <a:rPr lang="en-US" sz="2200" dirty="0">
                <a:latin typeface="+mn-ea"/>
                <a:ea typeface="+mn-ea"/>
                <a:cs typeface="Times New Roman" pitchFamily="18" charset="0"/>
              </a:rPr>
            </a:br>
            <a:r>
              <a:rPr lang="en-US" sz="2200" dirty="0">
                <a:latin typeface="+mn-ea"/>
                <a:ea typeface="+mn-ea"/>
                <a:cs typeface="Times New Roman" pitchFamily="18" charset="0"/>
              </a:rPr>
              <a:t>       </a:t>
            </a:r>
            <a:r>
              <a:rPr lang="zh-CN" altLang="en-US" sz="2200" dirty="0">
                <a:solidFill>
                  <a:schemeClr val="tx2"/>
                </a:solidFill>
                <a:latin typeface="+mn-ea"/>
                <a:ea typeface="+mn-ea"/>
                <a:cs typeface="Times New Roman" pitchFamily="18" charset="0"/>
              </a:rPr>
              <a:t>预计直接人工成本总额</a:t>
            </a:r>
            <a:r>
              <a:rPr lang="en-US" sz="2200" dirty="0">
                <a:solidFill>
                  <a:schemeClr val="tx2"/>
                </a:solidFill>
                <a:latin typeface="+mn-ea"/>
                <a:ea typeface="+mn-ea"/>
                <a:cs typeface="Times New Roman" pitchFamily="18" charset="0"/>
              </a:rPr>
              <a:t> = </a:t>
            </a:r>
            <a:r>
              <a:rPr lang="zh-CN" altLang="en-US" sz="2200" dirty="0">
                <a:solidFill>
                  <a:schemeClr val="tx2"/>
                </a:solidFill>
                <a:latin typeface="+mn-ea"/>
                <a:ea typeface="+mn-ea"/>
                <a:cs typeface="Times New Roman" pitchFamily="18" charset="0"/>
              </a:rPr>
              <a:t>预计生产量</a:t>
            </a:r>
            <a:r>
              <a:rPr lang="en-US" altLang="zh-CN" sz="2200" dirty="0">
                <a:solidFill>
                  <a:schemeClr val="tx2"/>
                </a:solidFill>
                <a:latin typeface="+mn-ea"/>
                <a:ea typeface="+mn-ea"/>
                <a:cs typeface="Times New Roman" pitchFamily="18" charset="0"/>
              </a:rPr>
              <a:t>×∑(</a:t>
            </a:r>
            <a:r>
              <a:rPr lang="zh-CN" altLang="en-US" sz="2200" dirty="0">
                <a:solidFill>
                  <a:schemeClr val="tx2"/>
                </a:solidFill>
                <a:latin typeface="+mn-ea"/>
                <a:ea typeface="+mn-ea"/>
                <a:cs typeface="Times New Roman" pitchFamily="18" charset="0"/>
              </a:rPr>
              <a:t>单位工时工资率</a:t>
            </a:r>
            <a:r>
              <a:rPr lang="en-US" altLang="zh-CN" sz="2200" dirty="0">
                <a:solidFill>
                  <a:schemeClr val="tx2"/>
                </a:solidFill>
                <a:latin typeface="+mn-ea"/>
                <a:ea typeface="+mn-ea"/>
                <a:cs typeface="Times New Roman" pitchFamily="18" charset="0"/>
              </a:rPr>
              <a:t>×</a:t>
            </a:r>
            <a:r>
              <a:rPr lang="zh-CN" altLang="en-US" sz="2200" dirty="0">
                <a:solidFill>
                  <a:schemeClr val="tx2"/>
                </a:solidFill>
                <a:latin typeface="+mn-ea"/>
                <a:ea typeface="+mn-ea"/>
                <a:cs typeface="Times New Roman" pitchFamily="18" charset="0"/>
              </a:rPr>
              <a:t>单位产品工时定额</a:t>
            </a:r>
            <a:r>
              <a:rPr lang="en-US" altLang="zh-CN" sz="2200" dirty="0">
                <a:solidFill>
                  <a:schemeClr val="tx2"/>
                </a:solidFill>
                <a:latin typeface="+mn-ea"/>
                <a:ea typeface="+mn-ea"/>
                <a:cs typeface="Times New Roman" pitchFamily="18" charset="0"/>
              </a:rPr>
              <a:t>)</a:t>
            </a:r>
            <a:endParaRPr lang="zh-CN" altLang="en-US" sz="2200" dirty="0">
              <a:solidFill>
                <a:schemeClr val="tx2"/>
              </a:solidFill>
              <a:latin typeface="+mn-ea"/>
              <a:ea typeface="+mn-ea"/>
              <a:cs typeface="Times New Roman" pitchFamily="18" charset="0"/>
            </a:endParaRPr>
          </a:p>
        </p:txBody>
      </p:sp>
      <p:grpSp>
        <p:nvGrpSpPr>
          <p:cNvPr id="15" name="组合 8"/>
          <p:cNvGrpSpPr>
            <a:grpSpLocks/>
          </p:cNvGrpSpPr>
          <p:nvPr/>
        </p:nvGrpSpPr>
        <p:grpSpPr bwMode="auto">
          <a:xfrm>
            <a:off x="259535" y="980728"/>
            <a:ext cx="2639647"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四</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直接人工预算</a:t>
              </a:r>
            </a:p>
          </p:txBody>
        </p:sp>
      </p:grpSp>
    </p:spTree>
    <p:extLst>
      <p:ext uri="{BB962C8B-B14F-4D97-AF65-F5344CB8AC3E}">
        <p14:creationId xmlns:p14="http://schemas.microsoft.com/office/powerpoint/2010/main" val="4488810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39416" y="2060848"/>
            <a:ext cx="10670690" cy="4154984"/>
          </a:xfrm>
          <a:prstGeom prst="rect">
            <a:avLst/>
          </a:prstGeom>
          <a:solidFill>
            <a:schemeClr val="bg1"/>
          </a:solidFill>
          <a:ln>
            <a:solidFill>
              <a:schemeClr val="tx2">
                <a:lumMod val="50000"/>
              </a:schemeClr>
            </a:solidFill>
          </a:ln>
          <a:effectLst>
            <a:innerShdw blurRad="63500" dist="50800" dir="16200000">
              <a:prstClr val="black">
                <a:alpha val="50000"/>
              </a:prstClr>
            </a:innerShdw>
          </a:effectLst>
          <a:scene3d>
            <a:camera prst="orthographicFront"/>
            <a:lightRig rig="threePt" dir="t"/>
          </a:scene3d>
          <a:sp3d>
            <a:bevelT prst="convex"/>
          </a:sp3d>
        </p:spPr>
        <p:txBody>
          <a:bodyPr anchor="ctr">
            <a:spAutoFit/>
          </a:bodyPr>
          <a:lstStyle/>
          <a:p>
            <a:pPr>
              <a:lnSpc>
                <a:spcPct val="150000"/>
              </a:lnSpc>
              <a:defRPr/>
            </a:pPr>
            <a:r>
              <a:rPr lang="zh-CN" altLang="en-US" sz="2200" dirty="0">
                <a:latin typeface="+mn-ea"/>
                <a:ea typeface="+mn-ea"/>
              </a:rPr>
              <a:t>　　制造费用预算是在生产预算或直接人工预算的基础上，对预算期内完成预计生产任务发生的除直接材料和直接人工以外的其他一切生产费用进行规划和测算而编制的预算。</a:t>
            </a:r>
            <a:br>
              <a:rPr lang="en-US" sz="2200" dirty="0">
                <a:latin typeface="+mn-ea"/>
                <a:ea typeface="+mn-ea"/>
              </a:rPr>
            </a:br>
            <a:r>
              <a:rPr lang="en-US" sz="2200" dirty="0">
                <a:latin typeface="+mn-ea"/>
                <a:ea typeface="+mn-ea"/>
              </a:rPr>
              <a:t>    </a:t>
            </a:r>
            <a:r>
              <a:rPr lang="zh-CN" altLang="en-US" sz="2200" dirty="0">
                <a:latin typeface="+mn-ea"/>
                <a:ea typeface="+mn-ea"/>
              </a:rPr>
              <a:t>　制造费用是企业产品制造过程中发生的各项间接费用，内容较为复杂。为配合成本计算和控制，在编制制造费用预算时，通常按成本习性将制造费用分为变动费用和固定费用两大类，并分别列示。各项变动制造费用预算额为预计业务量与变动费用分配率的乘积，固定费用预算则按基期资料结合预算期的变化情况作适当调整后确定，或根据零基预算确定。</a:t>
            </a:r>
            <a:endParaRPr lang="zh-CN" altLang="en-US" sz="2200" dirty="0">
              <a:solidFill>
                <a:srgbClr val="C00000"/>
              </a:solidFill>
              <a:latin typeface="+mn-ea"/>
              <a:ea typeface="+mn-ea"/>
              <a:cs typeface="Times New Roman" pitchFamily="18" charset="0"/>
            </a:endParaRPr>
          </a:p>
        </p:txBody>
      </p:sp>
      <p:grpSp>
        <p:nvGrpSpPr>
          <p:cNvPr id="15" name="组合 8"/>
          <p:cNvGrpSpPr>
            <a:grpSpLocks/>
          </p:cNvGrpSpPr>
          <p:nvPr/>
        </p:nvGrpSpPr>
        <p:grpSpPr bwMode="auto">
          <a:xfrm>
            <a:off x="259535" y="1052736"/>
            <a:ext cx="2639647"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五</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制造费用预算</a:t>
              </a:r>
            </a:p>
          </p:txBody>
        </p:sp>
      </p:grpSp>
    </p:spTree>
    <p:extLst>
      <p:ext uri="{BB962C8B-B14F-4D97-AF65-F5344CB8AC3E}">
        <p14:creationId xmlns:p14="http://schemas.microsoft.com/office/powerpoint/2010/main" val="1256785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78486" y="2204864"/>
            <a:ext cx="10759316" cy="3683060"/>
          </a:xfrm>
          <a:prstGeom prst="rect">
            <a:avLst/>
          </a:prstGeom>
          <a:solidFill>
            <a:schemeClr val="bg1"/>
          </a:solidFill>
          <a:ln>
            <a:solidFill>
              <a:schemeClr val="tx2">
                <a:lumMod val="50000"/>
              </a:schemeClr>
            </a:solidFill>
          </a:ln>
          <a:effectLst>
            <a:innerShdw blurRad="63500" dist="50800" dir="16200000">
              <a:prstClr val="black">
                <a:alpha val="50000"/>
              </a:prstClr>
            </a:innerShdw>
          </a:effectLst>
          <a:scene3d>
            <a:camera prst="orthographicFront"/>
            <a:lightRig rig="threePt" dir="t"/>
          </a:scene3d>
          <a:sp3d>
            <a:bevelT prst="convex"/>
          </a:sp3d>
        </p:spPr>
        <p:txBody>
          <a:bodyPr anchor="ctr">
            <a:spAutoFit/>
          </a:bodyPr>
          <a:lstStyle/>
          <a:p>
            <a:pPr>
              <a:lnSpc>
                <a:spcPts val="3500"/>
              </a:lnSpc>
              <a:defRPr/>
            </a:pPr>
            <a:r>
              <a:rPr lang="zh-CN" altLang="en-US" sz="2200" dirty="0">
                <a:latin typeface="+mn-ea"/>
                <a:ea typeface="+mn-ea"/>
              </a:rPr>
              <a:t>　　产品成本预算是在生产预算、直接材料预算、直接人工预算和制造费用预算的基础上，对预算期内的单位产品成本和生产总成本进行规划与测算而编制的预算。实际工作中，为便于编制预计利润表和预计资产负债表，在正表下面附有期末存货预算，以反映期末存货数量和存货金额。</a:t>
            </a:r>
            <a:br>
              <a:rPr lang="en-US" sz="2200" dirty="0">
                <a:latin typeface="+mn-ea"/>
                <a:ea typeface="+mn-ea"/>
              </a:rPr>
            </a:br>
            <a:r>
              <a:rPr lang="en-US" sz="2200" dirty="0">
                <a:latin typeface="+mn-ea"/>
                <a:ea typeface="+mn-ea"/>
              </a:rPr>
              <a:t>     </a:t>
            </a:r>
            <a:r>
              <a:rPr lang="zh-CN" altLang="en-US" sz="2200" dirty="0">
                <a:latin typeface="+mn-ea"/>
                <a:ea typeface="+mn-ea"/>
              </a:rPr>
              <a:t>　编制产品成本预算的主要依据是：直接材料的价格标准与用量标准；直接人工的价格标准与用量标准；制造费用的价格标准与用量标准；计划期的期末存货量等等。产品成本预算一般由生产部门负责，也可汇总到财会部门编制。编制时，将料、工、费三大项目的价格标准与用量标准分别相乘，然后加以汇总即可。</a:t>
            </a:r>
            <a:endParaRPr lang="zh-CN" altLang="en-US" sz="2200" dirty="0">
              <a:latin typeface="+mn-ea"/>
              <a:ea typeface="+mn-ea"/>
              <a:cs typeface="Times New Roman" pitchFamily="18" charset="0"/>
            </a:endParaRPr>
          </a:p>
        </p:txBody>
      </p:sp>
      <p:grpSp>
        <p:nvGrpSpPr>
          <p:cNvPr id="15" name="组合 8"/>
          <p:cNvGrpSpPr>
            <a:grpSpLocks/>
          </p:cNvGrpSpPr>
          <p:nvPr/>
        </p:nvGrpSpPr>
        <p:grpSpPr bwMode="auto">
          <a:xfrm>
            <a:off x="259535" y="1052736"/>
            <a:ext cx="2639647"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六</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产品成本预算</a:t>
              </a:r>
            </a:p>
          </p:txBody>
        </p:sp>
      </p:grpSp>
    </p:spTree>
    <p:extLst>
      <p:ext uri="{BB962C8B-B14F-4D97-AF65-F5344CB8AC3E}">
        <p14:creationId xmlns:p14="http://schemas.microsoft.com/office/powerpoint/2010/main" val="34969489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
          <p:cNvGrpSpPr>
            <a:grpSpLocks/>
          </p:cNvGrpSpPr>
          <p:nvPr/>
        </p:nvGrpSpPr>
        <p:grpSpPr bwMode="auto">
          <a:xfrm>
            <a:off x="310855" y="2132856"/>
            <a:ext cx="5954394" cy="4364407"/>
            <a:chOff x="200472" y="1117458"/>
            <a:chExt cx="4608512" cy="4793200"/>
          </a:xfrm>
        </p:grpSpPr>
        <p:sp>
          <p:nvSpPr>
            <p:cNvPr id="88066" name="AutoShape 2"/>
            <p:cNvSpPr>
              <a:spLocks noChangeArrowheads="1"/>
            </p:cNvSpPr>
            <p:nvPr/>
          </p:nvSpPr>
          <p:spPr bwMode="ltGray">
            <a:xfrm>
              <a:off x="200472" y="1117458"/>
              <a:ext cx="4608512" cy="4641974"/>
            </a:xfrm>
            <a:prstGeom prst="roundRect">
              <a:avLst>
                <a:gd name="adj" fmla="val 11921"/>
              </a:avLst>
            </a:prstGeom>
            <a:noFill/>
            <a:ln w="25400">
              <a:solidFill>
                <a:schemeClr val="tx2">
                  <a:lumMod val="50000"/>
                </a:schemeClr>
              </a:solidFill>
              <a:round/>
              <a:headEnd/>
              <a:tailEnd/>
            </a:ln>
            <a:effectLst>
              <a:outerShdw dist="53882" dir="2700000" algn="ctr" rotWithShape="0">
                <a:srgbClr val="000000">
                  <a:alpha val="50000"/>
                </a:srgbClr>
              </a:outerShdw>
            </a:effectLst>
            <a:scene3d>
              <a:camera prst="orthographicFront"/>
              <a:lightRig rig="threePt" dir="t"/>
            </a:scene3d>
            <a:sp3d>
              <a:bevelT w="139700" h="139700" prst="divot"/>
            </a:sp3d>
          </p:spPr>
          <p:txBody>
            <a:bodyPr wrap="none" anchor="ctr"/>
            <a:lstStyle/>
            <a:p>
              <a:pPr>
                <a:defRPr/>
              </a:pPr>
              <a:endParaRPr lang="zh-CN" altLang="en-US"/>
            </a:p>
          </p:txBody>
        </p:sp>
        <p:sp>
          <p:nvSpPr>
            <p:cNvPr id="27656" name="TextBox 4"/>
            <p:cNvSpPr txBox="1">
              <a:spLocks noChangeArrowheads="1"/>
            </p:cNvSpPr>
            <p:nvPr/>
          </p:nvSpPr>
          <p:spPr bwMode="auto">
            <a:xfrm>
              <a:off x="488504" y="1313011"/>
              <a:ext cx="4140966" cy="459764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ts val="3300"/>
                </a:lnSpc>
              </a:pPr>
              <a:r>
                <a:rPr lang="zh-CN" altLang="en-US" sz="2200" dirty="0"/>
                <a:t>　　</a:t>
              </a:r>
              <a:r>
                <a:rPr lang="zh-CN" altLang="en-US" sz="2200" dirty="0">
                  <a:latin typeface="+mn-ea"/>
                  <a:ea typeface="+mn-ea"/>
                </a:rPr>
                <a:t>销售及管理费用预算是对预算期内企业在产品销售过程中发生的各种费用，以及为组织和管理整个企业的生产经营活动而发生的管理费用进行规划与测算而编制的预算。销售及管理费用预算一般由企业行政管理部门和销售部门负责编制，其编制依据和编制方法与制造费用预算相似。同时，为便于编制现金预算，正表下面附设预计现金支出计算表。</a:t>
              </a:r>
            </a:p>
          </p:txBody>
        </p:sp>
      </p:grpSp>
      <p:pic>
        <p:nvPicPr>
          <p:cNvPr id="88067" name="Picture 3" descr="D:\我的文档\Desktop\9005512.jpg"/>
          <p:cNvPicPr>
            <a:picLocks noChangeAspect="1" noChangeArrowheads="1"/>
          </p:cNvPicPr>
          <p:nvPr/>
        </p:nvPicPr>
        <p:blipFill>
          <a:blip r:embed="rId3"/>
          <a:srcRect/>
          <a:stretch>
            <a:fillRect/>
          </a:stretch>
        </p:blipFill>
        <p:spPr bwMode="auto">
          <a:xfrm>
            <a:off x="6703419" y="1734202"/>
            <a:ext cx="4690023" cy="464712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nvGrpSpPr>
          <p:cNvPr id="17" name="组合 8"/>
          <p:cNvGrpSpPr>
            <a:grpSpLocks/>
          </p:cNvGrpSpPr>
          <p:nvPr/>
        </p:nvGrpSpPr>
        <p:grpSpPr bwMode="auto">
          <a:xfrm>
            <a:off x="232205" y="1187474"/>
            <a:ext cx="4207611" cy="830997"/>
            <a:chOff x="416496" y="1196750"/>
            <a:chExt cx="2144688" cy="829731"/>
          </a:xfrm>
        </p:grpSpPr>
        <p:sp>
          <p:nvSpPr>
            <p:cNvPr id="18" name="矩形 17"/>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TextBox 7"/>
            <p:cNvSpPr txBox="1">
              <a:spLocks noChangeArrowheads="1"/>
            </p:cNvSpPr>
            <p:nvPr/>
          </p:nvSpPr>
          <p:spPr bwMode="auto">
            <a:xfrm>
              <a:off x="427785" y="1196750"/>
              <a:ext cx="2088232" cy="82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七</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销售及管理费用预算</a:t>
              </a:r>
            </a:p>
          </p:txBody>
        </p:sp>
      </p:grpSp>
    </p:spTree>
    <p:extLst>
      <p:ext uri="{BB962C8B-B14F-4D97-AF65-F5344CB8AC3E}">
        <p14:creationId xmlns:p14="http://schemas.microsoft.com/office/powerpoint/2010/main" val="14274478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par>
                          <p:cTn id="8" fill="hold" nodeType="afterGroup">
                            <p:stCondLst>
                              <p:cond delay="500"/>
                            </p:stCondLst>
                            <p:childTnLst>
                              <p:par>
                                <p:cTn id="9" presetID="12" presetClass="entr" presetSubtype="8" fill="hold" nodeType="afterEffect">
                                  <p:stCondLst>
                                    <p:cond delay="0"/>
                                  </p:stCondLst>
                                  <p:childTnLst>
                                    <p:set>
                                      <p:cBhvr>
                                        <p:cTn id="10" dur="1" fill="hold">
                                          <p:stCondLst>
                                            <p:cond delay="0"/>
                                          </p:stCondLst>
                                        </p:cTn>
                                        <p:tgtEl>
                                          <p:spTgt spid="88067"/>
                                        </p:tgtEl>
                                        <p:attrNameLst>
                                          <p:attrName>style.visibility</p:attrName>
                                        </p:attrNameLst>
                                      </p:cBhvr>
                                      <p:to>
                                        <p:strVal val="visible"/>
                                      </p:to>
                                    </p:set>
                                    <p:animEffect transition="in" filter="slide(fromLeft)">
                                      <p:cBhvr>
                                        <p:cTn id="11" dur="500"/>
                                        <p:tgtEl>
                                          <p:spTgt spid="8806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27448" y="2564904"/>
            <a:ext cx="10441159" cy="2571666"/>
          </a:xfrm>
          <a:prstGeom prst="rect">
            <a:avLst/>
          </a:prstGeom>
          <a:noFill/>
          <a:ln>
            <a:solidFill>
              <a:schemeClr val="accent1">
                <a:lumMod val="50000"/>
              </a:schemeClr>
            </a:solidFill>
          </a:ln>
          <a:scene3d>
            <a:camera prst="orthographicFront"/>
            <a:lightRig rig="threePt" dir="t"/>
          </a:scene3d>
          <a:sp3d>
            <a:bevelT prst="angle"/>
          </a:sp3d>
        </p:spPr>
        <p:txBody>
          <a:bodyPr wrap="square">
            <a:spAutoFit/>
          </a:bodyPr>
          <a:lstStyle/>
          <a:p>
            <a:pPr>
              <a:lnSpc>
                <a:spcPct val="150000"/>
              </a:lnSpc>
              <a:spcBef>
                <a:spcPts val="2400"/>
              </a:spcBef>
              <a:spcAft>
                <a:spcPts val="2400"/>
              </a:spcAft>
              <a:defRPr/>
            </a:pPr>
            <a:r>
              <a:rPr lang="zh-CN" altLang="en-US" sz="2200" dirty="0">
                <a:solidFill>
                  <a:schemeClr val="bg1"/>
                </a:solidFill>
                <a:latin typeface="楷体_GB2312" pitchFamily="49" charset="-122"/>
              </a:rPr>
              <a:t>　　</a:t>
            </a:r>
            <a:r>
              <a:rPr lang="zh-CN" altLang="en-US" sz="2200" dirty="0">
                <a:latin typeface="+mn-ea"/>
                <a:ea typeface="+mn-ea"/>
              </a:rPr>
              <a:t>销售预算是指在销售预测的基础上，根据计划期目标利润的要求，对预算期内各种产品的销售数量、单价和销售收入进行规划和测算而编制的预算。它是编制全面预算的起点，也是编制其他各种预算的基础，销售预算的准确程度直接影响到其他预算的科学合理性，所以销售预算是全面预算的关键。在实际工作中，为便于现金预算的编制，往往还包括对销售收入的回收情况的预测。</a:t>
            </a:r>
          </a:p>
        </p:txBody>
      </p:sp>
      <p:grpSp>
        <p:nvGrpSpPr>
          <p:cNvPr id="16" name="组合 8"/>
          <p:cNvGrpSpPr>
            <a:grpSpLocks/>
          </p:cNvGrpSpPr>
          <p:nvPr/>
        </p:nvGrpSpPr>
        <p:grpSpPr bwMode="auto">
          <a:xfrm>
            <a:off x="369701" y="1123973"/>
            <a:ext cx="2639647" cy="504827"/>
            <a:chOff x="416496" y="1196750"/>
            <a:chExt cx="2144688" cy="504058"/>
          </a:xfrm>
        </p:grpSpPr>
        <p:sp>
          <p:nvSpPr>
            <p:cNvPr id="17" name="矩形 16"/>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一</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销售预算</a:t>
              </a:r>
            </a:p>
          </p:txBody>
        </p:sp>
      </p:grpSp>
      <p:grpSp>
        <p:nvGrpSpPr>
          <p:cNvPr id="10" name="组合 9">
            <a:extLst>
              <a:ext uri="{FF2B5EF4-FFF2-40B4-BE49-F238E27FC236}">
                <a16:creationId xmlns:a16="http://schemas.microsoft.com/office/drawing/2014/main" id="{B209A794-6643-4D31-9B4C-2BBC9C9B17E5}"/>
              </a:ext>
            </a:extLst>
          </p:cNvPr>
          <p:cNvGrpSpPr/>
          <p:nvPr/>
        </p:nvGrpSpPr>
        <p:grpSpPr>
          <a:xfrm>
            <a:off x="191353" y="92853"/>
            <a:ext cx="5040551" cy="613803"/>
            <a:chOff x="1271464" y="2420888"/>
            <a:chExt cx="4392488" cy="613803"/>
          </a:xfrm>
        </p:grpSpPr>
        <p:sp>
          <p:nvSpPr>
            <p:cNvPr id="11" name="矩形 2">
              <a:extLst>
                <a:ext uri="{FF2B5EF4-FFF2-40B4-BE49-F238E27FC236}">
                  <a16:creationId xmlns:a16="http://schemas.microsoft.com/office/drawing/2014/main" id="{76B733A0-D76C-4D34-BE3E-3FF40A579C3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4">
              <a:extLst>
                <a:ext uri="{FF2B5EF4-FFF2-40B4-BE49-F238E27FC236}">
                  <a16:creationId xmlns:a16="http://schemas.microsoft.com/office/drawing/2014/main" id="{6976D6A4-DA29-4EAD-832D-5458D1AB7B97}"/>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1633100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55840" y="2132856"/>
            <a:ext cx="3672408" cy="461665"/>
          </a:xfrm>
          <a:prstGeom prst="rect">
            <a:avLst/>
          </a:prstGeom>
          <a:noFill/>
        </p:spPr>
        <p:txBody>
          <a:bodyPr wrap="square" rtlCol="0">
            <a:spAutoFit/>
          </a:bodyPr>
          <a:lstStyle/>
          <a:p>
            <a:r>
              <a:rPr lang="en-US" altLang="zh-CN" sz="2400" dirty="0">
                <a:latin typeface="黑体" pitchFamily="2" charset="-122"/>
                <a:ea typeface="黑体" pitchFamily="2" charset="-122"/>
              </a:rPr>
              <a:t>2018</a:t>
            </a:r>
            <a:r>
              <a:rPr lang="zh-CN" altLang="en-US" sz="2400" dirty="0">
                <a:latin typeface="黑体" pitchFamily="2" charset="-122"/>
                <a:ea typeface="黑体" pitchFamily="2" charset="-122"/>
              </a:rPr>
              <a:t>年度销售预算</a:t>
            </a:r>
          </a:p>
        </p:txBody>
      </p:sp>
      <p:graphicFrame>
        <p:nvGraphicFramePr>
          <p:cNvPr id="7" name="表格 6"/>
          <p:cNvGraphicFramePr>
            <a:graphicFrameLocks noGrp="1"/>
          </p:cNvGraphicFramePr>
          <p:nvPr>
            <p:extLst>
              <p:ext uri="{D42A27DB-BD31-4B8C-83A1-F6EECF244321}">
                <p14:modId xmlns:p14="http://schemas.microsoft.com/office/powerpoint/2010/main" val="119590824"/>
              </p:ext>
            </p:extLst>
          </p:nvPr>
        </p:nvGraphicFramePr>
        <p:xfrm>
          <a:off x="1199456" y="2822076"/>
          <a:ext cx="9721080" cy="2263108"/>
        </p:xfrm>
        <a:graphic>
          <a:graphicData uri="http://schemas.openxmlformats.org/drawingml/2006/table">
            <a:tbl>
              <a:tblPr firstRow="1" bandRow="1">
                <a:tableStyleId>{5C22544A-7EE6-4342-B048-85BDC9FD1C3A}</a:tableStyleId>
              </a:tblPr>
              <a:tblGrid>
                <a:gridCol w="2515479">
                  <a:extLst>
                    <a:ext uri="{9D8B030D-6E8A-4147-A177-3AD203B41FA5}">
                      <a16:colId xmlns:a16="http://schemas.microsoft.com/office/drawing/2014/main" val="20000"/>
                    </a:ext>
                  </a:extLst>
                </a:gridCol>
                <a:gridCol w="1397489">
                  <a:extLst>
                    <a:ext uri="{9D8B030D-6E8A-4147-A177-3AD203B41FA5}">
                      <a16:colId xmlns:a16="http://schemas.microsoft.com/office/drawing/2014/main" val="20001"/>
                    </a:ext>
                  </a:extLst>
                </a:gridCol>
                <a:gridCol w="1467362">
                  <a:extLst>
                    <a:ext uri="{9D8B030D-6E8A-4147-A177-3AD203B41FA5}">
                      <a16:colId xmlns:a16="http://schemas.microsoft.com/office/drawing/2014/main" val="20002"/>
                    </a:ext>
                  </a:extLst>
                </a:gridCol>
                <a:gridCol w="1397489">
                  <a:extLst>
                    <a:ext uri="{9D8B030D-6E8A-4147-A177-3AD203B41FA5}">
                      <a16:colId xmlns:a16="http://schemas.microsoft.com/office/drawing/2014/main" val="20003"/>
                    </a:ext>
                  </a:extLst>
                </a:gridCol>
                <a:gridCol w="1327615">
                  <a:extLst>
                    <a:ext uri="{9D8B030D-6E8A-4147-A177-3AD203B41FA5}">
                      <a16:colId xmlns:a16="http://schemas.microsoft.com/office/drawing/2014/main" val="20004"/>
                    </a:ext>
                  </a:extLst>
                </a:gridCol>
                <a:gridCol w="1615646">
                  <a:extLst>
                    <a:ext uri="{9D8B030D-6E8A-4147-A177-3AD203B41FA5}">
                      <a16:colId xmlns:a16="http://schemas.microsoft.com/office/drawing/2014/main" val="20005"/>
                    </a:ext>
                  </a:extLst>
                </a:gridCol>
              </a:tblGrid>
              <a:tr h="565777">
                <a:tc>
                  <a:txBody>
                    <a:bodyPr/>
                    <a:lstStyle/>
                    <a:p>
                      <a:pPr algn="ctr"/>
                      <a:r>
                        <a:rPr lang="zh-CN" altLang="en-US" sz="2000" b="1" dirty="0">
                          <a:latin typeface="黑体" pitchFamily="2" charset="-122"/>
                          <a:ea typeface="黑体" pitchFamily="2" charset="-122"/>
                        </a:rPr>
                        <a:t>项目</a:t>
                      </a:r>
                    </a:p>
                  </a:txBody>
                  <a:tcPr anchor="ctr"/>
                </a:tc>
                <a:tc>
                  <a:txBody>
                    <a:bodyPr/>
                    <a:lstStyle/>
                    <a:p>
                      <a:pPr algn="ctr"/>
                      <a:r>
                        <a:rPr lang="zh-CN" altLang="en-US" sz="2000" b="1" dirty="0">
                          <a:latin typeface="黑体" pitchFamily="2" charset="-122"/>
                          <a:ea typeface="黑体" pitchFamily="2" charset="-122"/>
                        </a:rPr>
                        <a:t>第一季度</a:t>
                      </a:r>
                    </a:p>
                  </a:txBody>
                  <a:tcPr anchor="ctr"/>
                </a:tc>
                <a:tc>
                  <a:txBody>
                    <a:bodyPr/>
                    <a:lstStyle/>
                    <a:p>
                      <a:pPr algn="ctr"/>
                      <a:r>
                        <a:rPr lang="zh-CN" altLang="en-US" sz="2000" b="1" dirty="0">
                          <a:latin typeface="黑体" pitchFamily="2" charset="-122"/>
                          <a:ea typeface="黑体" pitchFamily="2" charset="-122"/>
                        </a:rPr>
                        <a:t>第二季度</a:t>
                      </a:r>
                    </a:p>
                  </a:txBody>
                  <a:tcPr anchor="ctr"/>
                </a:tc>
                <a:tc>
                  <a:txBody>
                    <a:bodyPr/>
                    <a:lstStyle/>
                    <a:p>
                      <a:pPr algn="ctr"/>
                      <a:r>
                        <a:rPr lang="zh-CN" altLang="en-US" sz="2000" b="1" dirty="0">
                          <a:latin typeface="黑体" pitchFamily="2" charset="-122"/>
                          <a:ea typeface="黑体" pitchFamily="2" charset="-122"/>
                        </a:rPr>
                        <a:t>第三季度</a:t>
                      </a:r>
                    </a:p>
                  </a:txBody>
                  <a:tcPr anchor="ctr"/>
                </a:tc>
                <a:tc>
                  <a:txBody>
                    <a:bodyPr/>
                    <a:lstStyle/>
                    <a:p>
                      <a:pPr algn="ctr"/>
                      <a:r>
                        <a:rPr lang="zh-CN" altLang="en-US" sz="2000" b="1" dirty="0">
                          <a:latin typeface="黑体" pitchFamily="2" charset="-122"/>
                          <a:ea typeface="黑体" pitchFamily="2" charset="-122"/>
                        </a:rPr>
                        <a:t>第四季度</a:t>
                      </a:r>
                    </a:p>
                  </a:txBody>
                  <a:tcPr anchor="ctr"/>
                </a:tc>
                <a:tc>
                  <a:txBody>
                    <a:bodyPr/>
                    <a:lstStyle/>
                    <a:p>
                      <a:pPr algn="ctr"/>
                      <a:r>
                        <a:rPr lang="zh-CN" altLang="en-US" sz="2000" b="1" dirty="0">
                          <a:latin typeface="黑体" pitchFamily="2" charset="-122"/>
                          <a:ea typeface="黑体" pitchFamily="2" charset="-122"/>
                        </a:rPr>
                        <a:t>全年合计</a:t>
                      </a:r>
                    </a:p>
                  </a:txBody>
                  <a:tcPr anchor="ctr"/>
                </a:tc>
                <a:extLst>
                  <a:ext uri="{0D108BD9-81ED-4DB2-BD59-A6C34878D82A}">
                    <a16:rowId xmlns:a16="http://schemas.microsoft.com/office/drawing/2014/main" val="10000"/>
                  </a:ext>
                </a:extLst>
              </a:tr>
              <a:tr h="565777">
                <a:tc>
                  <a:txBody>
                    <a:bodyPr/>
                    <a:lstStyle/>
                    <a:p>
                      <a:pPr algn="ctr"/>
                      <a:r>
                        <a:rPr lang="zh-CN" altLang="en-US" sz="2000" b="1" dirty="0">
                          <a:latin typeface="黑体" pitchFamily="2" charset="-122"/>
                          <a:ea typeface="黑体" pitchFamily="2" charset="-122"/>
                        </a:rPr>
                        <a:t>预计销售量</a:t>
                      </a:r>
                    </a:p>
                  </a:txBody>
                  <a:tcPr anchor="ctr"/>
                </a:tc>
                <a:tc>
                  <a:txBody>
                    <a:bodyPr/>
                    <a:lstStyle/>
                    <a:p>
                      <a:pPr algn="ctr"/>
                      <a:r>
                        <a:rPr lang="en-US" altLang="zh-CN" sz="2000" b="1" dirty="0">
                          <a:latin typeface="黑体" pitchFamily="2" charset="-122"/>
                          <a:ea typeface="黑体" pitchFamily="2" charset="-122"/>
                        </a:rPr>
                        <a:t>1 000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1 500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2 000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1 500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6 000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1"/>
                  </a:ext>
                </a:extLst>
              </a:tr>
              <a:tr h="565777">
                <a:tc>
                  <a:txBody>
                    <a:bodyPr/>
                    <a:lstStyle/>
                    <a:p>
                      <a:pPr algn="ctr"/>
                      <a:r>
                        <a:rPr lang="zh-CN" altLang="en-US" sz="2000" b="1" dirty="0">
                          <a:latin typeface="黑体" pitchFamily="2" charset="-122"/>
                          <a:ea typeface="黑体" pitchFamily="2" charset="-122"/>
                        </a:rPr>
                        <a:t>销售单价</a:t>
                      </a: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2"/>
                  </a:ext>
                </a:extLst>
              </a:tr>
              <a:tr h="565777">
                <a:tc>
                  <a:txBody>
                    <a:bodyPr/>
                    <a:lstStyle/>
                    <a:p>
                      <a:pPr algn="ctr"/>
                      <a:r>
                        <a:rPr lang="zh-CN" altLang="en-US" sz="2000" b="1" dirty="0">
                          <a:latin typeface="黑体" pitchFamily="2" charset="-122"/>
                          <a:ea typeface="黑体" pitchFamily="2" charset="-122"/>
                        </a:rPr>
                        <a:t>预计销售额</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dirty="0"/>
                    </a:p>
                  </a:txBody>
                  <a:tcPr anchor="ctr"/>
                </a:tc>
                <a:extLst>
                  <a:ext uri="{0D108BD9-81ED-4DB2-BD59-A6C34878D82A}">
                    <a16:rowId xmlns:a16="http://schemas.microsoft.com/office/drawing/2014/main" val="10003"/>
                  </a:ext>
                </a:extLst>
              </a:tr>
            </a:tbl>
          </a:graphicData>
        </a:graphic>
      </p:graphicFrame>
      <p:grpSp>
        <p:nvGrpSpPr>
          <p:cNvPr id="10" name="组合 8"/>
          <p:cNvGrpSpPr>
            <a:grpSpLocks/>
          </p:cNvGrpSpPr>
          <p:nvPr/>
        </p:nvGrpSpPr>
        <p:grpSpPr bwMode="auto">
          <a:xfrm>
            <a:off x="369701" y="1123973"/>
            <a:ext cx="2639647" cy="504827"/>
            <a:chOff x="416496" y="1196750"/>
            <a:chExt cx="2144688" cy="504058"/>
          </a:xfrm>
        </p:grpSpPr>
        <p:sp>
          <p:nvSpPr>
            <p:cNvPr id="11" name="矩形 10"/>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一</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销售预算</a:t>
              </a:r>
            </a:p>
          </p:txBody>
        </p:sp>
      </p:grpSp>
      <p:grpSp>
        <p:nvGrpSpPr>
          <p:cNvPr id="16" name="组合 15">
            <a:extLst>
              <a:ext uri="{FF2B5EF4-FFF2-40B4-BE49-F238E27FC236}">
                <a16:creationId xmlns:a16="http://schemas.microsoft.com/office/drawing/2014/main" id="{D379933A-BF62-4759-84F3-29FE56C7B89B}"/>
              </a:ext>
            </a:extLst>
          </p:cNvPr>
          <p:cNvGrpSpPr/>
          <p:nvPr/>
        </p:nvGrpSpPr>
        <p:grpSpPr>
          <a:xfrm>
            <a:off x="191353" y="92853"/>
            <a:ext cx="5040551" cy="613803"/>
            <a:chOff x="1271464" y="2420888"/>
            <a:chExt cx="4392488" cy="613803"/>
          </a:xfrm>
        </p:grpSpPr>
        <p:sp>
          <p:nvSpPr>
            <p:cNvPr id="17" name="矩形 2">
              <a:extLst>
                <a:ext uri="{FF2B5EF4-FFF2-40B4-BE49-F238E27FC236}">
                  <a16:creationId xmlns:a16="http://schemas.microsoft.com/office/drawing/2014/main" id="{F89D92FC-9F6B-4C3F-9006-D2FF991522E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4">
              <a:extLst>
                <a:ext uri="{FF2B5EF4-FFF2-40B4-BE49-F238E27FC236}">
                  <a16:creationId xmlns:a16="http://schemas.microsoft.com/office/drawing/2014/main" id="{754AA26E-2D50-46FB-8CD9-9D3920D244F6}"/>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96639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格 18"/>
          <p:cNvGraphicFramePr>
            <a:graphicFrameLocks noGrp="1"/>
          </p:cNvGraphicFramePr>
          <p:nvPr>
            <p:extLst>
              <p:ext uri="{D42A27DB-BD31-4B8C-83A1-F6EECF244321}">
                <p14:modId xmlns:p14="http://schemas.microsoft.com/office/powerpoint/2010/main" val="700239718"/>
              </p:ext>
            </p:extLst>
          </p:nvPr>
        </p:nvGraphicFramePr>
        <p:xfrm>
          <a:off x="1199456" y="2822076"/>
          <a:ext cx="9721080" cy="2263108"/>
        </p:xfrm>
        <a:graphic>
          <a:graphicData uri="http://schemas.openxmlformats.org/drawingml/2006/table">
            <a:tbl>
              <a:tblPr firstRow="1" bandRow="1">
                <a:tableStyleId>{5C22544A-7EE6-4342-B048-85BDC9FD1C3A}</a:tableStyleId>
              </a:tblPr>
              <a:tblGrid>
                <a:gridCol w="2515479">
                  <a:extLst>
                    <a:ext uri="{9D8B030D-6E8A-4147-A177-3AD203B41FA5}">
                      <a16:colId xmlns:a16="http://schemas.microsoft.com/office/drawing/2014/main" val="20000"/>
                    </a:ext>
                  </a:extLst>
                </a:gridCol>
                <a:gridCol w="1397489">
                  <a:extLst>
                    <a:ext uri="{9D8B030D-6E8A-4147-A177-3AD203B41FA5}">
                      <a16:colId xmlns:a16="http://schemas.microsoft.com/office/drawing/2014/main" val="20001"/>
                    </a:ext>
                  </a:extLst>
                </a:gridCol>
                <a:gridCol w="1467362">
                  <a:extLst>
                    <a:ext uri="{9D8B030D-6E8A-4147-A177-3AD203B41FA5}">
                      <a16:colId xmlns:a16="http://schemas.microsoft.com/office/drawing/2014/main" val="20002"/>
                    </a:ext>
                  </a:extLst>
                </a:gridCol>
                <a:gridCol w="1397489">
                  <a:extLst>
                    <a:ext uri="{9D8B030D-6E8A-4147-A177-3AD203B41FA5}">
                      <a16:colId xmlns:a16="http://schemas.microsoft.com/office/drawing/2014/main" val="20003"/>
                    </a:ext>
                  </a:extLst>
                </a:gridCol>
                <a:gridCol w="1327615">
                  <a:extLst>
                    <a:ext uri="{9D8B030D-6E8A-4147-A177-3AD203B41FA5}">
                      <a16:colId xmlns:a16="http://schemas.microsoft.com/office/drawing/2014/main" val="20004"/>
                    </a:ext>
                  </a:extLst>
                </a:gridCol>
                <a:gridCol w="1615646">
                  <a:extLst>
                    <a:ext uri="{9D8B030D-6E8A-4147-A177-3AD203B41FA5}">
                      <a16:colId xmlns:a16="http://schemas.microsoft.com/office/drawing/2014/main" val="20005"/>
                    </a:ext>
                  </a:extLst>
                </a:gridCol>
              </a:tblGrid>
              <a:tr h="565777">
                <a:tc>
                  <a:txBody>
                    <a:bodyPr/>
                    <a:lstStyle/>
                    <a:p>
                      <a:pPr algn="ctr"/>
                      <a:r>
                        <a:rPr lang="zh-CN" altLang="en-US" sz="2000" b="1" dirty="0">
                          <a:latin typeface="黑体" pitchFamily="2" charset="-122"/>
                          <a:ea typeface="黑体" pitchFamily="2" charset="-122"/>
                        </a:rPr>
                        <a:t>项目</a:t>
                      </a:r>
                    </a:p>
                  </a:txBody>
                  <a:tcPr anchor="ctr"/>
                </a:tc>
                <a:tc>
                  <a:txBody>
                    <a:bodyPr/>
                    <a:lstStyle/>
                    <a:p>
                      <a:pPr algn="ctr"/>
                      <a:r>
                        <a:rPr lang="zh-CN" altLang="en-US" sz="2000" b="1" dirty="0">
                          <a:latin typeface="黑体" pitchFamily="2" charset="-122"/>
                          <a:ea typeface="黑体" pitchFamily="2" charset="-122"/>
                        </a:rPr>
                        <a:t>第一季度</a:t>
                      </a:r>
                    </a:p>
                  </a:txBody>
                  <a:tcPr anchor="ctr"/>
                </a:tc>
                <a:tc>
                  <a:txBody>
                    <a:bodyPr/>
                    <a:lstStyle/>
                    <a:p>
                      <a:pPr algn="ctr"/>
                      <a:r>
                        <a:rPr lang="zh-CN" altLang="en-US" sz="2000" b="1" dirty="0">
                          <a:latin typeface="黑体" pitchFamily="2" charset="-122"/>
                          <a:ea typeface="黑体" pitchFamily="2" charset="-122"/>
                        </a:rPr>
                        <a:t>第二季度</a:t>
                      </a:r>
                    </a:p>
                  </a:txBody>
                  <a:tcPr anchor="ctr"/>
                </a:tc>
                <a:tc>
                  <a:txBody>
                    <a:bodyPr/>
                    <a:lstStyle/>
                    <a:p>
                      <a:pPr algn="ctr"/>
                      <a:r>
                        <a:rPr lang="zh-CN" altLang="en-US" sz="2000" b="1" dirty="0">
                          <a:latin typeface="黑体" pitchFamily="2" charset="-122"/>
                          <a:ea typeface="黑体" pitchFamily="2" charset="-122"/>
                        </a:rPr>
                        <a:t>第三季度</a:t>
                      </a:r>
                    </a:p>
                  </a:txBody>
                  <a:tcPr anchor="ctr"/>
                </a:tc>
                <a:tc>
                  <a:txBody>
                    <a:bodyPr/>
                    <a:lstStyle/>
                    <a:p>
                      <a:pPr algn="ctr"/>
                      <a:r>
                        <a:rPr lang="zh-CN" altLang="en-US" sz="2000" b="1" dirty="0">
                          <a:latin typeface="黑体" pitchFamily="2" charset="-122"/>
                          <a:ea typeface="黑体" pitchFamily="2" charset="-122"/>
                        </a:rPr>
                        <a:t>第四季度</a:t>
                      </a:r>
                    </a:p>
                  </a:txBody>
                  <a:tcPr anchor="ctr"/>
                </a:tc>
                <a:tc>
                  <a:txBody>
                    <a:bodyPr/>
                    <a:lstStyle/>
                    <a:p>
                      <a:pPr algn="ctr"/>
                      <a:r>
                        <a:rPr lang="zh-CN" altLang="en-US" sz="2000" b="1" dirty="0">
                          <a:latin typeface="黑体" pitchFamily="2" charset="-122"/>
                          <a:ea typeface="黑体" pitchFamily="2" charset="-122"/>
                        </a:rPr>
                        <a:t>全年合计</a:t>
                      </a:r>
                    </a:p>
                  </a:txBody>
                  <a:tcPr anchor="ctr"/>
                </a:tc>
                <a:extLst>
                  <a:ext uri="{0D108BD9-81ED-4DB2-BD59-A6C34878D82A}">
                    <a16:rowId xmlns:a16="http://schemas.microsoft.com/office/drawing/2014/main" val="10000"/>
                  </a:ext>
                </a:extLst>
              </a:tr>
              <a:tr h="565777">
                <a:tc>
                  <a:txBody>
                    <a:bodyPr/>
                    <a:lstStyle/>
                    <a:p>
                      <a:pPr algn="ctr"/>
                      <a:r>
                        <a:rPr lang="zh-CN" altLang="en-US" sz="2000" b="1" dirty="0">
                          <a:latin typeface="黑体" pitchFamily="2" charset="-122"/>
                          <a:ea typeface="黑体" pitchFamily="2" charset="-122"/>
                        </a:rPr>
                        <a:t>预计销售量</a:t>
                      </a:r>
                    </a:p>
                  </a:txBody>
                  <a:tcPr anchor="ctr"/>
                </a:tc>
                <a:tc>
                  <a:txBody>
                    <a:bodyPr/>
                    <a:lstStyle/>
                    <a:p>
                      <a:pPr algn="ctr"/>
                      <a:r>
                        <a:rPr lang="en-US" altLang="zh-CN" sz="2000" b="1" dirty="0">
                          <a:latin typeface="黑体" pitchFamily="2" charset="-122"/>
                          <a:ea typeface="黑体" pitchFamily="2" charset="-122"/>
                        </a:rPr>
                        <a:t>1 000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1 500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2 000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1 500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6 000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1"/>
                  </a:ext>
                </a:extLst>
              </a:tr>
              <a:tr h="565777">
                <a:tc>
                  <a:txBody>
                    <a:bodyPr/>
                    <a:lstStyle/>
                    <a:p>
                      <a:pPr algn="ctr"/>
                      <a:r>
                        <a:rPr lang="zh-CN" altLang="en-US" sz="2000" b="1" dirty="0">
                          <a:latin typeface="黑体" pitchFamily="2" charset="-122"/>
                          <a:ea typeface="黑体" pitchFamily="2" charset="-122"/>
                        </a:rPr>
                        <a:t>销售单价</a:t>
                      </a: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280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2"/>
                  </a:ext>
                </a:extLst>
              </a:tr>
              <a:tr h="565777">
                <a:tc>
                  <a:txBody>
                    <a:bodyPr/>
                    <a:lstStyle/>
                    <a:p>
                      <a:pPr algn="ctr"/>
                      <a:r>
                        <a:rPr lang="zh-CN" altLang="en-US" sz="2000" b="1" dirty="0">
                          <a:latin typeface="黑体" pitchFamily="2" charset="-122"/>
                          <a:ea typeface="黑体" pitchFamily="2" charset="-122"/>
                        </a:rPr>
                        <a:t>预计销售额</a:t>
                      </a:r>
                    </a:p>
                  </a:txBody>
                  <a:tcPr anchor="ctr"/>
                </a:tc>
                <a:tc>
                  <a:txBody>
                    <a:bodyPr/>
                    <a:lstStyle/>
                    <a:p>
                      <a:pPr algn="ctr"/>
                      <a:r>
                        <a:rPr lang="en-US" altLang="zh-CN" sz="2000" b="1" dirty="0">
                          <a:latin typeface="黑体" pitchFamily="2" charset="-122"/>
                          <a:ea typeface="黑体" pitchFamily="2" charset="-122"/>
                        </a:rPr>
                        <a:t>280 000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420 000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560 000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420 000</a:t>
                      </a:r>
                      <a:endParaRPr lang="zh-CN" altLang="en-US" sz="2000" b="1" dirty="0">
                        <a:latin typeface="黑体" pitchFamily="2" charset="-122"/>
                        <a:ea typeface="黑体" pitchFamily="2" charset="-122"/>
                      </a:endParaRPr>
                    </a:p>
                  </a:txBody>
                  <a:tcPr anchor="ctr"/>
                </a:tc>
                <a:tc>
                  <a:txBody>
                    <a:bodyPr/>
                    <a:lstStyle/>
                    <a:p>
                      <a:pPr algn="ctr"/>
                      <a:r>
                        <a:rPr lang="en-US" altLang="zh-CN" sz="2000" b="1" dirty="0">
                          <a:latin typeface="黑体" pitchFamily="2" charset="-122"/>
                          <a:ea typeface="黑体" pitchFamily="2" charset="-122"/>
                        </a:rPr>
                        <a:t>1 680 000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3"/>
                  </a:ext>
                </a:extLst>
              </a:tr>
            </a:tbl>
          </a:graphicData>
        </a:graphic>
      </p:graphicFrame>
      <p:sp>
        <p:nvSpPr>
          <p:cNvPr id="2" name="TextBox 1"/>
          <p:cNvSpPr txBox="1"/>
          <p:nvPr/>
        </p:nvSpPr>
        <p:spPr>
          <a:xfrm>
            <a:off x="4655840" y="2132856"/>
            <a:ext cx="3672408" cy="461665"/>
          </a:xfrm>
          <a:prstGeom prst="rect">
            <a:avLst/>
          </a:prstGeom>
          <a:noFill/>
        </p:spPr>
        <p:txBody>
          <a:bodyPr wrap="square" rtlCol="0">
            <a:spAutoFit/>
          </a:bodyPr>
          <a:lstStyle/>
          <a:p>
            <a:r>
              <a:rPr lang="en-US" altLang="zh-CN" sz="2400" dirty="0">
                <a:latin typeface="黑体" pitchFamily="2" charset="-122"/>
                <a:ea typeface="黑体" pitchFamily="2" charset="-122"/>
              </a:rPr>
              <a:t>2018</a:t>
            </a:r>
            <a:r>
              <a:rPr lang="zh-CN" altLang="en-US" sz="2400" dirty="0">
                <a:latin typeface="黑体" pitchFamily="2" charset="-122"/>
                <a:ea typeface="黑体" pitchFamily="2" charset="-122"/>
              </a:rPr>
              <a:t>年度销售预算</a:t>
            </a:r>
          </a:p>
        </p:txBody>
      </p:sp>
      <p:grpSp>
        <p:nvGrpSpPr>
          <p:cNvPr id="7" name="组合 8"/>
          <p:cNvGrpSpPr>
            <a:grpSpLocks/>
          </p:cNvGrpSpPr>
          <p:nvPr/>
        </p:nvGrpSpPr>
        <p:grpSpPr bwMode="auto">
          <a:xfrm>
            <a:off x="369701" y="1123973"/>
            <a:ext cx="2639647" cy="504827"/>
            <a:chOff x="416496" y="1196750"/>
            <a:chExt cx="2144688" cy="504058"/>
          </a:xfrm>
        </p:grpSpPr>
        <p:sp>
          <p:nvSpPr>
            <p:cNvPr id="10" name="矩形 9"/>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一</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销售预算</a:t>
              </a:r>
            </a:p>
          </p:txBody>
        </p:sp>
      </p:grpSp>
      <p:grpSp>
        <p:nvGrpSpPr>
          <p:cNvPr id="15" name="组合 14">
            <a:extLst>
              <a:ext uri="{FF2B5EF4-FFF2-40B4-BE49-F238E27FC236}">
                <a16:creationId xmlns:a16="http://schemas.microsoft.com/office/drawing/2014/main" id="{3F2AD5C7-18FF-4DBA-8EE9-7057CEEA4FEF}"/>
              </a:ext>
            </a:extLst>
          </p:cNvPr>
          <p:cNvGrpSpPr/>
          <p:nvPr/>
        </p:nvGrpSpPr>
        <p:grpSpPr>
          <a:xfrm>
            <a:off x="191353" y="92853"/>
            <a:ext cx="5040551" cy="613803"/>
            <a:chOff x="1271464" y="2420888"/>
            <a:chExt cx="4392488" cy="613803"/>
          </a:xfrm>
        </p:grpSpPr>
        <p:sp>
          <p:nvSpPr>
            <p:cNvPr id="16" name="矩形 2">
              <a:extLst>
                <a:ext uri="{FF2B5EF4-FFF2-40B4-BE49-F238E27FC236}">
                  <a16:creationId xmlns:a16="http://schemas.microsoft.com/office/drawing/2014/main" id="{864DE681-3483-4C96-8165-E120F22287BB}"/>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14">
              <a:extLst>
                <a:ext uri="{FF2B5EF4-FFF2-40B4-BE49-F238E27FC236}">
                  <a16:creationId xmlns:a16="http://schemas.microsoft.com/office/drawing/2014/main" id="{418B251C-22A7-4436-B6CD-A1814F401F06}"/>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1839806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9696" y="1196752"/>
            <a:ext cx="5616624" cy="461665"/>
          </a:xfrm>
          <a:prstGeom prst="rect">
            <a:avLst/>
          </a:prstGeom>
          <a:noFill/>
        </p:spPr>
        <p:txBody>
          <a:bodyPr wrap="square" rtlCol="0">
            <a:spAutoFit/>
          </a:bodyPr>
          <a:lstStyle/>
          <a:p>
            <a:r>
              <a:rPr lang="zh-CN" altLang="en-US" sz="2400" dirty="0">
                <a:latin typeface="黑体" pitchFamily="2" charset="-122"/>
                <a:ea typeface="黑体" pitchFamily="2" charset="-122"/>
              </a:rPr>
              <a:t>与销售收入有关的预计现金收入计算表</a:t>
            </a:r>
          </a:p>
        </p:txBody>
      </p:sp>
      <p:sp>
        <p:nvSpPr>
          <p:cNvPr id="20" name="TextBox 19"/>
          <p:cNvSpPr txBox="1"/>
          <p:nvPr/>
        </p:nvSpPr>
        <p:spPr>
          <a:xfrm>
            <a:off x="983432" y="6021288"/>
            <a:ext cx="10153128" cy="541174"/>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en-US" altLang="zh-CN" sz="2200" dirty="0">
                <a:solidFill>
                  <a:schemeClr val="tx1"/>
                </a:solidFill>
                <a:latin typeface="Times New Roman" pitchFamily="18" charset="0"/>
                <a:cs typeface="Times New Roman" pitchFamily="18" charset="0"/>
              </a:rPr>
              <a:t>2017</a:t>
            </a:r>
            <a:r>
              <a:rPr lang="zh-CN" altLang="en-US" sz="2200" dirty="0">
                <a:solidFill>
                  <a:schemeClr val="tx1"/>
                </a:solidFill>
                <a:latin typeface="Times New Roman" pitchFamily="18" charset="0"/>
                <a:cs typeface="Times New Roman" pitchFamily="18" charset="0"/>
              </a:rPr>
              <a:t>年末应收账款余额</a:t>
            </a:r>
            <a:r>
              <a:rPr lang="en-US" altLang="zh-CN" sz="2200" dirty="0">
                <a:solidFill>
                  <a:schemeClr val="tx1"/>
                </a:solidFill>
                <a:latin typeface="Times New Roman" pitchFamily="18" charset="0"/>
                <a:cs typeface="Times New Roman" pitchFamily="18" charset="0"/>
              </a:rPr>
              <a:t>140 000</a:t>
            </a:r>
            <a:r>
              <a:rPr lang="zh-CN" altLang="en-US" sz="2200" dirty="0">
                <a:solidFill>
                  <a:schemeClr val="tx1"/>
                </a:solidFill>
                <a:latin typeface="Times New Roman" pitchFamily="18" charset="0"/>
                <a:cs typeface="Times New Roman" pitchFamily="18" charset="0"/>
              </a:rPr>
              <a:t>元，每季度收入</a:t>
            </a:r>
            <a:r>
              <a:rPr lang="en-US" altLang="zh-CN" sz="2200" dirty="0">
                <a:solidFill>
                  <a:schemeClr val="tx1"/>
                </a:solidFill>
                <a:latin typeface="Times New Roman" pitchFamily="18" charset="0"/>
                <a:cs typeface="Times New Roman" pitchFamily="18" charset="0"/>
              </a:rPr>
              <a:t>40%</a:t>
            </a:r>
            <a:r>
              <a:rPr lang="zh-CN" altLang="en-US" sz="2200" dirty="0">
                <a:solidFill>
                  <a:schemeClr val="tx1"/>
                </a:solidFill>
                <a:latin typeface="Times New Roman" pitchFamily="18" charset="0"/>
                <a:cs typeface="Times New Roman" pitchFamily="18" charset="0"/>
              </a:rPr>
              <a:t>当季收回，</a:t>
            </a:r>
            <a:r>
              <a:rPr lang="en-US" altLang="zh-CN" sz="2200" dirty="0">
                <a:solidFill>
                  <a:schemeClr val="tx1"/>
                </a:solidFill>
                <a:latin typeface="Times New Roman" pitchFamily="18" charset="0"/>
                <a:cs typeface="Times New Roman" pitchFamily="18" charset="0"/>
              </a:rPr>
              <a:t>60%</a:t>
            </a:r>
            <a:r>
              <a:rPr lang="zh-CN" altLang="en-US" sz="2200" dirty="0">
                <a:solidFill>
                  <a:schemeClr val="tx1"/>
                </a:solidFill>
                <a:latin typeface="Times New Roman" pitchFamily="18" charset="0"/>
                <a:cs typeface="Times New Roman" pitchFamily="18" charset="0"/>
              </a:rPr>
              <a:t>下季度收回。</a:t>
            </a:r>
          </a:p>
        </p:txBody>
      </p:sp>
      <p:graphicFrame>
        <p:nvGraphicFramePr>
          <p:cNvPr id="10" name="表格 9"/>
          <p:cNvGraphicFramePr>
            <a:graphicFrameLocks noGrp="1"/>
          </p:cNvGraphicFramePr>
          <p:nvPr>
            <p:extLst>
              <p:ext uri="{D42A27DB-BD31-4B8C-83A1-F6EECF244321}">
                <p14:modId xmlns:p14="http://schemas.microsoft.com/office/powerpoint/2010/main" val="3523719895"/>
              </p:ext>
            </p:extLst>
          </p:nvPr>
        </p:nvGraphicFramePr>
        <p:xfrm>
          <a:off x="1199456" y="1772816"/>
          <a:ext cx="9649072" cy="3960439"/>
        </p:xfrm>
        <a:graphic>
          <a:graphicData uri="http://schemas.openxmlformats.org/drawingml/2006/table">
            <a:tbl>
              <a:tblPr firstRow="1" bandRow="1">
                <a:tableStyleId>{5C22544A-7EE6-4342-B048-85BDC9FD1C3A}</a:tableStyleId>
              </a:tblPr>
              <a:tblGrid>
                <a:gridCol w="2428695">
                  <a:extLst>
                    <a:ext uri="{9D8B030D-6E8A-4147-A177-3AD203B41FA5}">
                      <a16:colId xmlns:a16="http://schemas.microsoft.com/office/drawing/2014/main" val="20000"/>
                    </a:ext>
                  </a:extLst>
                </a:gridCol>
                <a:gridCol w="1349276">
                  <a:extLst>
                    <a:ext uri="{9D8B030D-6E8A-4147-A177-3AD203B41FA5}">
                      <a16:colId xmlns:a16="http://schemas.microsoft.com/office/drawing/2014/main" val="20001"/>
                    </a:ext>
                  </a:extLst>
                </a:gridCol>
                <a:gridCol w="1416738">
                  <a:extLst>
                    <a:ext uri="{9D8B030D-6E8A-4147-A177-3AD203B41FA5}">
                      <a16:colId xmlns:a16="http://schemas.microsoft.com/office/drawing/2014/main" val="20002"/>
                    </a:ext>
                  </a:extLst>
                </a:gridCol>
                <a:gridCol w="1349276">
                  <a:extLst>
                    <a:ext uri="{9D8B030D-6E8A-4147-A177-3AD203B41FA5}">
                      <a16:colId xmlns:a16="http://schemas.microsoft.com/office/drawing/2014/main" val="20003"/>
                    </a:ext>
                  </a:extLst>
                </a:gridCol>
                <a:gridCol w="1281812">
                  <a:extLst>
                    <a:ext uri="{9D8B030D-6E8A-4147-A177-3AD203B41FA5}">
                      <a16:colId xmlns:a16="http://schemas.microsoft.com/office/drawing/2014/main" val="20004"/>
                    </a:ext>
                  </a:extLst>
                </a:gridCol>
                <a:gridCol w="1823275">
                  <a:extLst>
                    <a:ext uri="{9D8B030D-6E8A-4147-A177-3AD203B41FA5}">
                      <a16:colId xmlns:a16="http://schemas.microsoft.com/office/drawing/2014/main" val="20005"/>
                    </a:ext>
                  </a:extLst>
                </a:gridCol>
              </a:tblGrid>
              <a:tr h="565777">
                <a:tc>
                  <a:txBody>
                    <a:bodyPr/>
                    <a:lstStyle/>
                    <a:p>
                      <a:pPr algn="ctr"/>
                      <a:r>
                        <a:rPr lang="zh-CN" altLang="en-US" sz="2000" b="1" dirty="0">
                          <a:latin typeface="黑体" pitchFamily="2" charset="-122"/>
                          <a:ea typeface="黑体" pitchFamily="2" charset="-122"/>
                        </a:rPr>
                        <a:t>项目</a:t>
                      </a:r>
                    </a:p>
                  </a:txBody>
                  <a:tcPr anchor="ctr"/>
                </a:tc>
                <a:tc>
                  <a:txBody>
                    <a:bodyPr/>
                    <a:lstStyle/>
                    <a:p>
                      <a:pPr algn="ctr"/>
                      <a:r>
                        <a:rPr lang="zh-CN" altLang="en-US" sz="2000" b="1" dirty="0">
                          <a:latin typeface="黑体" pitchFamily="2" charset="-122"/>
                          <a:ea typeface="黑体" pitchFamily="2" charset="-122"/>
                        </a:rPr>
                        <a:t>第一季度</a:t>
                      </a:r>
                    </a:p>
                  </a:txBody>
                  <a:tcPr anchor="ctr"/>
                </a:tc>
                <a:tc>
                  <a:txBody>
                    <a:bodyPr/>
                    <a:lstStyle/>
                    <a:p>
                      <a:pPr algn="ctr"/>
                      <a:r>
                        <a:rPr lang="zh-CN" altLang="en-US" sz="2000" b="1" dirty="0">
                          <a:latin typeface="黑体" pitchFamily="2" charset="-122"/>
                          <a:ea typeface="黑体" pitchFamily="2" charset="-122"/>
                        </a:rPr>
                        <a:t>第二季度</a:t>
                      </a:r>
                    </a:p>
                  </a:txBody>
                  <a:tcPr anchor="ctr"/>
                </a:tc>
                <a:tc>
                  <a:txBody>
                    <a:bodyPr/>
                    <a:lstStyle/>
                    <a:p>
                      <a:pPr algn="ctr"/>
                      <a:r>
                        <a:rPr lang="zh-CN" altLang="en-US" sz="2000" b="1" dirty="0">
                          <a:latin typeface="黑体" pitchFamily="2" charset="-122"/>
                          <a:ea typeface="黑体" pitchFamily="2" charset="-122"/>
                        </a:rPr>
                        <a:t>第三季度</a:t>
                      </a:r>
                    </a:p>
                  </a:txBody>
                  <a:tcPr anchor="ctr"/>
                </a:tc>
                <a:tc>
                  <a:txBody>
                    <a:bodyPr/>
                    <a:lstStyle/>
                    <a:p>
                      <a:pPr algn="ctr"/>
                      <a:r>
                        <a:rPr lang="zh-CN" altLang="en-US" sz="2000" b="1" dirty="0">
                          <a:latin typeface="黑体" pitchFamily="2" charset="-122"/>
                          <a:ea typeface="黑体" pitchFamily="2" charset="-122"/>
                        </a:rPr>
                        <a:t>第四季度</a:t>
                      </a:r>
                    </a:p>
                  </a:txBody>
                  <a:tcPr anchor="ctr"/>
                </a:tc>
                <a:tc>
                  <a:txBody>
                    <a:bodyPr/>
                    <a:lstStyle/>
                    <a:p>
                      <a:pPr algn="ctr"/>
                      <a:r>
                        <a:rPr lang="zh-CN" altLang="en-US" sz="2000" b="1" dirty="0">
                          <a:latin typeface="黑体" pitchFamily="2" charset="-122"/>
                          <a:ea typeface="黑体" pitchFamily="2" charset="-122"/>
                        </a:rPr>
                        <a:t>合计</a:t>
                      </a:r>
                    </a:p>
                  </a:txBody>
                  <a:tcPr anchor="ctr"/>
                </a:tc>
                <a:extLst>
                  <a:ext uri="{0D108BD9-81ED-4DB2-BD59-A6C34878D82A}">
                    <a16:rowId xmlns:a16="http://schemas.microsoft.com/office/drawing/2014/main" val="10000"/>
                  </a:ext>
                </a:extLst>
              </a:tr>
              <a:tr h="565777">
                <a:tc>
                  <a:txBody>
                    <a:bodyPr/>
                    <a:lstStyle/>
                    <a:p>
                      <a:pPr algn="ctr"/>
                      <a:r>
                        <a:rPr lang="zh-CN" altLang="en-US" sz="2000" b="1" dirty="0">
                          <a:latin typeface="黑体" pitchFamily="2" charset="-122"/>
                          <a:ea typeface="黑体" pitchFamily="2" charset="-122"/>
                        </a:rPr>
                        <a:t>期初应收账款</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1"/>
                  </a:ext>
                </a:extLst>
              </a:tr>
              <a:tr h="565777">
                <a:tc>
                  <a:txBody>
                    <a:bodyPr/>
                    <a:lstStyle/>
                    <a:p>
                      <a:pPr algn="ctr"/>
                      <a:r>
                        <a:rPr lang="zh-CN" altLang="en-US" sz="2000" b="1" dirty="0">
                          <a:latin typeface="黑体" pitchFamily="2" charset="-122"/>
                          <a:ea typeface="黑体" pitchFamily="2" charset="-122"/>
                        </a:rPr>
                        <a:t>一季度收入</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2"/>
                  </a:ext>
                </a:extLst>
              </a:tr>
              <a:tr h="565777">
                <a:tc>
                  <a:txBody>
                    <a:bodyPr/>
                    <a:lstStyle/>
                    <a:p>
                      <a:pPr algn="ctr"/>
                      <a:r>
                        <a:rPr lang="zh-CN" altLang="en-US" sz="2000" b="1" dirty="0">
                          <a:latin typeface="黑体" pitchFamily="2" charset="-122"/>
                          <a:ea typeface="黑体" pitchFamily="2" charset="-122"/>
                        </a:rPr>
                        <a:t>二季度收入</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3"/>
                  </a:ext>
                </a:extLst>
              </a:tr>
              <a:tr h="565777">
                <a:tc>
                  <a:txBody>
                    <a:bodyPr/>
                    <a:lstStyle/>
                    <a:p>
                      <a:pPr algn="ctr"/>
                      <a:r>
                        <a:rPr lang="zh-CN" altLang="en-US" sz="2000" b="1" dirty="0">
                          <a:latin typeface="黑体" pitchFamily="2" charset="-122"/>
                          <a:ea typeface="黑体" pitchFamily="2" charset="-122"/>
                        </a:rPr>
                        <a:t>三季度收入</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4"/>
                  </a:ext>
                </a:extLst>
              </a:tr>
              <a:tr h="565777">
                <a:tc>
                  <a:txBody>
                    <a:bodyPr/>
                    <a:lstStyle/>
                    <a:p>
                      <a:pPr algn="ctr"/>
                      <a:r>
                        <a:rPr lang="zh-CN" altLang="en-US" sz="2000" b="1" dirty="0">
                          <a:latin typeface="黑体" pitchFamily="2" charset="-122"/>
                          <a:ea typeface="黑体" pitchFamily="2" charset="-122"/>
                        </a:rPr>
                        <a:t>四季度收入</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extLst>
                  <a:ext uri="{0D108BD9-81ED-4DB2-BD59-A6C34878D82A}">
                    <a16:rowId xmlns:a16="http://schemas.microsoft.com/office/drawing/2014/main" val="10005"/>
                  </a:ext>
                </a:extLst>
              </a:tr>
              <a:tr h="565777">
                <a:tc>
                  <a:txBody>
                    <a:bodyPr/>
                    <a:lstStyle/>
                    <a:p>
                      <a:pPr algn="ctr"/>
                      <a:r>
                        <a:rPr lang="zh-CN" altLang="en-US" sz="2000" b="1" dirty="0">
                          <a:latin typeface="黑体" pitchFamily="2" charset="-122"/>
                          <a:ea typeface="黑体" pitchFamily="2" charset="-122"/>
                        </a:rPr>
                        <a:t>现金收入合计</a:t>
                      </a: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dirty="0"/>
                    </a:p>
                  </a:txBody>
                  <a:tcPr anchor="ctr"/>
                </a:tc>
                <a:extLst>
                  <a:ext uri="{0D108BD9-81ED-4DB2-BD59-A6C34878D82A}">
                    <a16:rowId xmlns:a16="http://schemas.microsoft.com/office/drawing/2014/main" val="10006"/>
                  </a:ext>
                </a:extLst>
              </a:tr>
            </a:tbl>
          </a:graphicData>
        </a:graphic>
      </p:graphicFrame>
      <p:grpSp>
        <p:nvGrpSpPr>
          <p:cNvPr id="13" name="组合 8"/>
          <p:cNvGrpSpPr>
            <a:grpSpLocks/>
          </p:cNvGrpSpPr>
          <p:nvPr/>
        </p:nvGrpSpPr>
        <p:grpSpPr bwMode="auto">
          <a:xfrm>
            <a:off x="369701" y="1123973"/>
            <a:ext cx="2639647" cy="504827"/>
            <a:chOff x="416496" y="1196750"/>
            <a:chExt cx="2144688" cy="504058"/>
          </a:xfrm>
        </p:grpSpPr>
        <p:sp>
          <p:nvSpPr>
            <p:cNvPr id="14" name="矩形 13"/>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一</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销售预算</a:t>
              </a:r>
            </a:p>
          </p:txBody>
        </p:sp>
      </p:grpSp>
      <p:grpSp>
        <p:nvGrpSpPr>
          <p:cNvPr id="11" name="组合 10">
            <a:extLst>
              <a:ext uri="{FF2B5EF4-FFF2-40B4-BE49-F238E27FC236}">
                <a16:creationId xmlns:a16="http://schemas.microsoft.com/office/drawing/2014/main" id="{6FA98E4D-3109-48D5-B065-A4148DBF1697}"/>
              </a:ext>
            </a:extLst>
          </p:cNvPr>
          <p:cNvGrpSpPr/>
          <p:nvPr/>
        </p:nvGrpSpPr>
        <p:grpSpPr>
          <a:xfrm>
            <a:off x="191353" y="92853"/>
            <a:ext cx="5040551" cy="613803"/>
            <a:chOff x="1271464" y="2420888"/>
            <a:chExt cx="4392488" cy="613803"/>
          </a:xfrm>
        </p:grpSpPr>
        <p:sp>
          <p:nvSpPr>
            <p:cNvPr id="12" name="矩形 2">
              <a:extLst>
                <a:ext uri="{FF2B5EF4-FFF2-40B4-BE49-F238E27FC236}">
                  <a16:creationId xmlns:a16="http://schemas.microsoft.com/office/drawing/2014/main" id="{5F87345C-B3DD-4C21-946B-C3DFA852837E}"/>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4">
              <a:extLst>
                <a:ext uri="{FF2B5EF4-FFF2-40B4-BE49-F238E27FC236}">
                  <a16:creationId xmlns:a16="http://schemas.microsoft.com/office/drawing/2014/main" id="{BDA929A3-D5A0-47EC-BAC6-0BAF4EEE286B}"/>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216194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格 18"/>
          <p:cNvGraphicFramePr>
            <a:graphicFrameLocks noGrp="1"/>
          </p:cNvGraphicFramePr>
          <p:nvPr>
            <p:extLst>
              <p:ext uri="{D42A27DB-BD31-4B8C-83A1-F6EECF244321}">
                <p14:modId xmlns:p14="http://schemas.microsoft.com/office/powerpoint/2010/main" val="2619368148"/>
              </p:ext>
            </p:extLst>
          </p:nvPr>
        </p:nvGraphicFramePr>
        <p:xfrm>
          <a:off x="1199456" y="1772816"/>
          <a:ext cx="9649072" cy="3960439"/>
        </p:xfrm>
        <a:graphic>
          <a:graphicData uri="http://schemas.openxmlformats.org/drawingml/2006/table">
            <a:tbl>
              <a:tblPr firstRow="1" bandRow="1">
                <a:tableStyleId>{5C22544A-7EE6-4342-B048-85BDC9FD1C3A}</a:tableStyleId>
              </a:tblPr>
              <a:tblGrid>
                <a:gridCol w="2428695">
                  <a:extLst>
                    <a:ext uri="{9D8B030D-6E8A-4147-A177-3AD203B41FA5}">
                      <a16:colId xmlns:a16="http://schemas.microsoft.com/office/drawing/2014/main" val="20000"/>
                    </a:ext>
                  </a:extLst>
                </a:gridCol>
                <a:gridCol w="1349276">
                  <a:extLst>
                    <a:ext uri="{9D8B030D-6E8A-4147-A177-3AD203B41FA5}">
                      <a16:colId xmlns:a16="http://schemas.microsoft.com/office/drawing/2014/main" val="20001"/>
                    </a:ext>
                  </a:extLst>
                </a:gridCol>
                <a:gridCol w="1416738">
                  <a:extLst>
                    <a:ext uri="{9D8B030D-6E8A-4147-A177-3AD203B41FA5}">
                      <a16:colId xmlns:a16="http://schemas.microsoft.com/office/drawing/2014/main" val="20002"/>
                    </a:ext>
                  </a:extLst>
                </a:gridCol>
                <a:gridCol w="1349276">
                  <a:extLst>
                    <a:ext uri="{9D8B030D-6E8A-4147-A177-3AD203B41FA5}">
                      <a16:colId xmlns:a16="http://schemas.microsoft.com/office/drawing/2014/main" val="20003"/>
                    </a:ext>
                  </a:extLst>
                </a:gridCol>
                <a:gridCol w="1281812">
                  <a:extLst>
                    <a:ext uri="{9D8B030D-6E8A-4147-A177-3AD203B41FA5}">
                      <a16:colId xmlns:a16="http://schemas.microsoft.com/office/drawing/2014/main" val="20004"/>
                    </a:ext>
                  </a:extLst>
                </a:gridCol>
                <a:gridCol w="1823275">
                  <a:extLst>
                    <a:ext uri="{9D8B030D-6E8A-4147-A177-3AD203B41FA5}">
                      <a16:colId xmlns:a16="http://schemas.microsoft.com/office/drawing/2014/main" val="20005"/>
                    </a:ext>
                  </a:extLst>
                </a:gridCol>
              </a:tblGrid>
              <a:tr h="565777">
                <a:tc>
                  <a:txBody>
                    <a:bodyPr/>
                    <a:lstStyle/>
                    <a:p>
                      <a:pPr algn="ctr"/>
                      <a:r>
                        <a:rPr lang="zh-CN" altLang="en-US" sz="2000" b="1" dirty="0">
                          <a:latin typeface="黑体" pitchFamily="2" charset="-122"/>
                          <a:ea typeface="黑体" pitchFamily="2" charset="-122"/>
                        </a:rPr>
                        <a:t>项目</a:t>
                      </a:r>
                    </a:p>
                  </a:txBody>
                  <a:tcPr anchor="ctr"/>
                </a:tc>
                <a:tc>
                  <a:txBody>
                    <a:bodyPr/>
                    <a:lstStyle/>
                    <a:p>
                      <a:pPr algn="ctr"/>
                      <a:r>
                        <a:rPr lang="zh-CN" altLang="en-US" sz="2000" b="1" dirty="0">
                          <a:latin typeface="黑体" pitchFamily="2" charset="-122"/>
                          <a:ea typeface="黑体" pitchFamily="2" charset="-122"/>
                        </a:rPr>
                        <a:t>第一季度</a:t>
                      </a:r>
                    </a:p>
                  </a:txBody>
                  <a:tcPr anchor="ctr"/>
                </a:tc>
                <a:tc>
                  <a:txBody>
                    <a:bodyPr/>
                    <a:lstStyle/>
                    <a:p>
                      <a:pPr algn="ctr"/>
                      <a:r>
                        <a:rPr lang="zh-CN" altLang="en-US" sz="2000" b="1" dirty="0">
                          <a:latin typeface="黑体" pitchFamily="2" charset="-122"/>
                          <a:ea typeface="黑体" pitchFamily="2" charset="-122"/>
                        </a:rPr>
                        <a:t>第二季度</a:t>
                      </a:r>
                    </a:p>
                  </a:txBody>
                  <a:tcPr anchor="ctr"/>
                </a:tc>
                <a:tc>
                  <a:txBody>
                    <a:bodyPr/>
                    <a:lstStyle/>
                    <a:p>
                      <a:pPr algn="ctr"/>
                      <a:r>
                        <a:rPr lang="zh-CN" altLang="en-US" sz="2000" b="1" dirty="0">
                          <a:latin typeface="黑体" pitchFamily="2" charset="-122"/>
                          <a:ea typeface="黑体" pitchFamily="2" charset="-122"/>
                        </a:rPr>
                        <a:t>第三季度</a:t>
                      </a:r>
                    </a:p>
                  </a:txBody>
                  <a:tcPr anchor="ctr"/>
                </a:tc>
                <a:tc>
                  <a:txBody>
                    <a:bodyPr/>
                    <a:lstStyle/>
                    <a:p>
                      <a:pPr algn="ctr"/>
                      <a:r>
                        <a:rPr lang="zh-CN" altLang="en-US" sz="2000" b="1" dirty="0">
                          <a:latin typeface="黑体" pitchFamily="2" charset="-122"/>
                          <a:ea typeface="黑体" pitchFamily="2" charset="-122"/>
                        </a:rPr>
                        <a:t>第四季度</a:t>
                      </a:r>
                    </a:p>
                  </a:txBody>
                  <a:tcPr anchor="ctr"/>
                </a:tc>
                <a:tc>
                  <a:txBody>
                    <a:bodyPr/>
                    <a:lstStyle/>
                    <a:p>
                      <a:pPr algn="ctr"/>
                      <a:r>
                        <a:rPr lang="zh-CN" altLang="en-US" sz="2000" b="1" dirty="0">
                          <a:latin typeface="黑体" pitchFamily="2" charset="-122"/>
                          <a:ea typeface="黑体" pitchFamily="2" charset="-122"/>
                        </a:rPr>
                        <a:t>合计</a:t>
                      </a:r>
                    </a:p>
                  </a:txBody>
                  <a:tcPr anchor="ctr"/>
                </a:tc>
                <a:extLst>
                  <a:ext uri="{0D108BD9-81ED-4DB2-BD59-A6C34878D82A}">
                    <a16:rowId xmlns:a16="http://schemas.microsoft.com/office/drawing/2014/main" val="10000"/>
                  </a:ext>
                </a:extLst>
              </a:tr>
              <a:tr h="565777">
                <a:tc>
                  <a:txBody>
                    <a:bodyPr/>
                    <a:lstStyle/>
                    <a:p>
                      <a:pPr algn="ctr"/>
                      <a:r>
                        <a:rPr lang="zh-CN" altLang="en-US" sz="2000" b="1" dirty="0">
                          <a:latin typeface="黑体" pitchFamily="2" charset="-122"/>
                          <a:ea typeface="黑体" pitchFamily="2" charset="-122"/>
                        </a:rPr>
                        <a:t>期初应收账款</a:t>
                      </a:r>
                    </a:p>
                  </a:txBody>
                  <a:tcPr anchor="ctr"/>
                </a:tc>
                <a:tc>
                  <a:txBody>
                    <a:bodyPr/>
                    <a:lstStyle/>
                    <a:p>
                      <a:pPr algn="ctr"/>
                      <a:r>
                        <a:rPr lang="en-US" altLang="zh-CN" sz="2000" b="1" dirty="0">
                          <a:latin typeface="黑体" pitchFamily="2" charset="-122"/>
                          <a:ea typeface="黑体" pitchFamily="2" charset="-122"/>
                        </a:rPr>
                        <a:t>140 000</a:t>
                      </a:r>
                      <a:endParaRPr lang="zh-CN" altLang="en-US" sz="2000" b="1" dirty="0">
                        <a:latin typeface="黑体" pitchFamily="2" charset="-122"/>
                        <a:ea typeface="黑体" pitchFamily="2" charset="-122"/>
                      </a:endParaRPr>
                    </a:p>
                  </a:txBody>
                  <a:tcPr anchor="ctr"/>
                </a:tc>
                <a:tc>
                  <a:txBody>
                    <a:bodyPr/>
                    <a:lstStyle/>
                    <a:p>
                      <a:endParaRPr lang="zh-CN" altLang="en-US"/>
                    </a:p>
                  </a:txBody>
                  <a:tcPr anchor="ctr"/>
                </a:tc>
                <a:tc>
                  <a:txBody>
                    <a:bodyPr/>
                    <a:lstStyle/>
                    <a:p>
                      <a:endParaRPr lang="zh-CN" altLang="en-US"/>
                    </a:p>
                  </a:txBody>
                  <a:tcPr anchor="ctr"/>
                </a:tc>
                <a:tc>
                  <a:txBody>
                    <a:bodyPr/>
                    <a:lstStyle/>
                    <a:p>
                      <a:endParaRPr lang="zh-CN" altLang="en-US" dirty="0"/>
                    </a:p>
                  </a:txBody>
                  <a:tcPr anchor="ctr"/>
                </a:tc>
                <a:tc>
                  <a:txBody>
                    <a:bodyPr/>
                    <a:lstStyle/>
                    <a:p>
                      <a:pPr algn="ctr"/>
                      <a:r>
                        <a:rPr lang="en-US" altLang="zh-CN" sz="2000" b="1" dirty="0">
                          <a:latin typeface="黑体" pitchFamily="2" charset="-122"/>
                          <a:ea typeface="黑体" pitchFamily="2" charset="-122"/>
                        </a:rPr>
                        <a:t>140 000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1"/>
                  </a:ext>
                </a:extLst>
              </a:tr>
              <a:tr h="565777">
                <a:tc>
                  <a:txBody>
                    <a:bodyPr/>
                    <a:lstStyle/>
                    <a:p>
                      <a:pPr algn="ctr"/>
                      <a:r>
                        <a:rPr lang="zh-CN" altLang="en-US" sz="2000" b="1" dirty="0">
                          <a:latin typeface="黑体" pitchFamily="2" charset="-122"/>
                          <a:ea typeface="黑体" pitchFamily="2" charset="-122"/>
                        </a:rPr>
                        <a:t>一季度收入</a:t>
                      </a: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112 000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168 000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endParaRPr lang="zh-CN" altLang="en-US" sz="2000" b="1" kern="120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280 000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2"/>
                  </a:ext>
                </a:extLst>
              </a:tr>
              <a:tr h="565777">
                <a:tc>
                  <a:txBody>
                    <a:bodyPr/>
                    <a:lstStyle/>
                    <a:p>
                      <a:pPr algn="ctr"/>
                      <a:r>
                        <a:rPr lang="zh-CN" altLang="en-US" sz="2000" b="1" dirty="0">
                          <a:latin typeface="黑体" pitchFamily="2" charset="-122"/>
                          <a:ea typeface="黑体" pitchFamily="2" charset="-122"/>
                        </a:rPr>
                        <a:t>二季度收入</a:t>
                      </a:r>
                    </a:p>
                  </a:txBody>
                  <a:tcPr anchor="ctr"/>
                </a:tc>
                <a:tc>
                  <a:txBody>
                    <a:bodyPr/>
                    <a:lstStyle/>
                    <a:p>
                      <a:pPr marL="0" algn="ctr" defTabSz="914400" rtl="0" eaLnBrk="1" latinLnBrk="0" hangingPunct="1"/>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168 000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252 000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420 000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3"/>
                  </a:ext>
                </a:extLst>
              </a:tr>
              <a:tr h="565777">
                <a:tc>
                  <a:txBody>
                    <a:bodyPr/>
                    <a:lstStyle/>
                    <a:p>
                      <a:pPr algn="ctr"/>
                      <a:r>
                        <a:rPr lang="zh-CN" altLang="en-US" sz="2000" b="1" dirty="0">
                          <a:latin typeface="黑体" pitchFamily="2" charset="-122"/>
                          <a:ea typeface="黑体" pitchFamily="2" charset="-122"/>
                        </a:rPr>
                        <a:t>三季度收入</a:t>
                      </a:r>
                    </a:p>
                  </a:txBody>
                  <a:tcPr anchor="ctr"/>
                </a:tc>
                <a:tc>
                  <a:txBody>
                    <a:bodyPr/>
                    <a:lstStyle/>
                    <a:p>
                      <a:pPr marL="0" algn="ctr" defTabSz="914400" rtl="0" eaLnBrk="1" latinLnBrk="0" hangingPunct="1"/>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224 000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336 000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560</a:t>
                      </a:r>
                      <a:r>
                        <a:rPr lang="en-US" altLang="zh-CN" sz="2000" b="1" kern="1200" baseline="0" dirty="0">
                          <a:solidFill>
                            <a:schemeClr val="dk1"/>
                          </a:solidFill>
                          <a:latin typeface="黑体" pitchFamily="2" charset="-122"/>
                          <a:ea typeface="黑体" pitchFamily="2" charset="-122"/>
                          <a:cs typeface="+mn-cs"/>
                        </a:rPr>
                        <a:t> 000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4"/>
                  </a:ext>
                </a:extLst>
              </a:tr>
              <a:tr h="565777">
                <a:tc>
                  <a:txBody>
                    <a:bodyPr/>
                    <a:lstStyle/>
                    <a:p>
                      <a:pPr algn="ctr"/>
                      <a:r>
                        <a:rPr lang="zh-CN" altLang="en-US" sz="2000" b="1" dirty="0">
                          <a:latin typeface="黑体" pitchFamily="2" charset="-122"/>
                          <a:ea typeface="黑体" pitchFamily="2" charset="-122"/>
                        </a:rPr>
                        <a:t>四季度收入</a:t>
                      </a:r>
                    </a:p>
                  </a:txBody>
                  <a:tcPr anchor="ctr"/>
                </a:tc>
                <a:tc>
                  <a:txBody>
                    <a:bodyPr/>
                    <a:lstStyle/>
                    <a:p>
                      <a:pPr marL="0" algn="ctr" defTabSz="914400" rtl="0" eaLnBrk="1" latinLnBrk="0" hangingPunct="1"/>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168 000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168 000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5"/>
                  </a:ext>
                </a:extLst>
              </a:tr>
              <a:tr h="565777">
                <a:tc>
                  <a:txBody>
                    <a:bodyPr/>
                    <a:lstStyle/>
                    <a:p>
                      <a:pPr algn="ctr"/>
                      <a:r>
                        <a:rPr lang="zh-CN" altLang="en-US" sz="2000" b="1" dirty="0">
                          <a:latin typeface="黑体" pitchFamily="2" charset="-122"/>
                          <a:ea typeface="黑体" pitchFamily="2" charset="-122"/>
                        </a:rPr>
                        <a:t>现金收入合计</a:t>
                      </a: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252 000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336 000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476 000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504 000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marL="0" algn="ctr" defTabSz="914400" rtl="0" eaLnBrk="1" latinLnBrk="0" hangingPunct="1"/>
                      <a:r>
                        <a:rPr lang="en-US" altLang="zh-CN" sz="2000" b="1" kern="1200" dirty="0">
                          <a:solidFill>
                            <a:schemeClr val="dk1"/>
                          </a:solidFill>
                          <a:latin typeface="黑体" pitchFamily="2" charset="-122"/>
                          <a:ea typeface="黑体" pitchFamily="2" charset="-122"/>
                          <a:cs typeface="+mn-cs"/>
                        </a:rPr>
                        <a:t>1 568 000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6"/>
                  </a:ext>
                </a:extLst>
              </a:tr>
            </a:tbl>
          </a:graphicData>
        </a:graphic>
      </p:graphicFrame>
      <p:sp>
        <p:nvSpPr>
          <p:cNvPr id="2" name="TextBox 1"/>
          <p:cNvSpPr txBox="1"/>
          <p:nvPr/>
        </p:nvSpPr>
        <p:spPr>
          <a:xfrm>
            <a:off x="3359696" y="1196752"/>
            <a:ext cx="5616624" cy="461665"/>
          </a:xfrm>
          <a:prstGeom prst="rect">
            <a:avLst/>
          </a:prstGeom>
          <a:noFill/>
        </p:spPr>
        <p:txBody>
          <a:bodyPr wrap="square" rtlCol="0">
            <a:spAutoFit/>
          </a:bodyPr>
          <a:lstStyle/>
          <a:p>
            <a:r>
              <a:rPr lang="zh-CN" altLang="en-US" sz="2400" dirty="0">
                <a:latin typeface="黑体" pitchFamily="2" charset="-122"/>
                <a:ea typeface="黑体" pitchFamily="2" charset="-122"/>
              </a:rPr>
              <a:t>与销售收入有关的预计现金收入计算表</a:t>
            </a:r>
          </a:p>
        </p:txBody>
      </p:sp>
      <p:sp>
        <p:nvSpPr>
          <p:cNvPr id="20" name="TextBox 19"/>
          <p:cNvSpPr txBox="1"/>
          <p:nvPr/>
        </p:nvSpPr>
        <p:spPr>
          <a:xfrm>
            <a:off x="983432" y="6021288"/>
            <a:ext cx="10153128" cy="541174"/>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en-US" altLang="zh-CN" sz="2200" dirty="0">
                <a:solidFill>
                  <a:schemeClr val="tx1"/>
                </a:solidFill>
                <a:latin typeface="Times New Roman" pitchFamily="18" charset="0"/>
                <a:cs typeface="Times New Roman" pitchFamily="18" charset="0"/>
              </a:rPr>
              <a:t>2017</a:t>
            </a:r>
            <a:r>
              <a:rPr lang="zh-CN" altLang="en-US" sz="2200" dirty="0">
                <a:solidFill>
                  <a:schemeClr val="tx1"/>
                </a:solidFill>
                <a:latin typeface="Times New Roman" pitchFamily="18" charset="0"/>
                <a:cs typeface="Times New Roman" pitchFamily="18" charset="0"/>
              </a:rPr>
              <a:t>年末应收账款余额</a:t>
            </a:r>
            <a:r>
              <a:rPr lang="en-US" altLang="zh-CN" sz="2200" dirty="0">
                <a:solidFill>
                  <a:schemeClr val="tx1"/>
                </a:solidFill>
                <a:latin typeface="Times New Roman" pitchFamily="18" charset="0"/>
                <a:cs typeface="Times New Roman" pitchFamily="18" charset="0"/>
              </a:rPr>
              <a:t>140 000</a:t>
            </a:r>
            <a:r>
              <a:rPr lang="zh-CN" altLang="en-US" sz="2200" dirty="0">
                <a:solidFill>
                  <a:schemeClr val="tx1"/>
                </a:solidFill>
                <a:latin typeface="Times New Roman" pitchFamily="18" charset="0"/>
                <a:cs typeface="Times New Roman" pitchFamily="18" charset="0"/>
              </a:rPr>
              <a:t>元，每季度收入</a:t>
            </a:r>
            <a:r>
              <a:rPr lang="en-US" altLang="zh-CN" sz="2200" dirty="0">
                <a:solidFill>
                  <a:schemeClr val="tx1"/>
                </a:solidFill>
                <a:latin typeface="Times New Roman" pitchFamily="18" charset="0"/>
                <a:cs typeface="Times New Roman" pitchFamily="18" charset="0"/>
              </a:rPr>
              <a:t>40%</a:t>
            </a:r>
            <a:r>
              <a:rPr lang="zh-CN" altLang="en-US" sz="2200" dirty="0">
                <a:solidFill>
                  <a:schemeClr val="tx1"/>
                </a:solidFill>
                <a:latin typeface="Times New Roman" pitchFamily="18" charset="0"/>
                <a:cs typeface="Times New Roman" pitchFamily="18" charset="0"/>
              </a:rPr>
              <a:t>当季收回，</a:t>
            </a:r>
            <a:r>
              <a:rPr lang="en-US" altLang="zh-CN" sz="2200" dirty="0">
                <a:solidFill>
                  <a:schemeClr val="tx1"/>
                </a:solidFill>
                <a:latin typeface="Times New Roman" pitchFamily="18" charset="0"/>
                <a:cs typeface="Times New Roman" pitchFamily="18" charset="0"/>
              </a:rPr>
              <a:t>60%</a:t>
            </a:r>
            <a:r>
              <a:rPr lang="zh-CN" altLang="en-US" sz="2200" dirty="0">
                <a:solidFill>
                  <a:schemeClr val="tx1"/>
                </a:solidFill>
                <a:latin typeface="Times New Roman" pitchFamily="18" charset="0"/>
                <a:cs typeface="Times New Roman" pitchFamily="18" charset="0"/>
              </a:rPr>
              <a:t>下季度收回。</a:t>
            </a:r>
          </a:p>
        </p:txBody>
      </p:sp>
      <p:grpSp>
        <p:nvGrpSpPr>
          <p:cNvPr id="10" name="组合 8"/>
          <p:cNvGrpSpPr>
            <a:grpSpLocks/>
          </p:cNvGrpSpPr>
          <p:nvPr/>
        </p:nvGrpSpPr>
        <p:grpSpPr bwMode="auto">
          <a:xfrm>
            <a:off x="369701" y="1123973"/>
            <a:ext cx="2639647" cy="504827"/>
            <a:chOff x="416496" y="1196750"/>
            <a:chExt cx="2144688" cy="504058"/>
          </a:xfrm>
        </p:grpSpPr>
        <p:sp>
          <p:nvSpPr>
            <p:cNvPr id="11" name="矩形 10"/>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一</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销售预算</a:t>
              </a:r>
            </a:p>
          </p:txBody>
        </p:sp>
      </p:grpSp>
      <p:grpSp>
        <p:nvGrpSpPr>
          <p:cNvPr id="13" name="组合 12"/>
          <p:cNvGrpSpPr/>
          <p:nvPr/>
        </p:nvGrpSpPr>
        <p:grpSpPr>
          <a:xfrm>
            <a:off x="191353" y="92853"/>
            <a:ext cx="5040551" cy="613803"/>
            <a:chOff x="1271464" y="2420888"/>
            <a:chExt cx="4392488" cy="613803"/>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360301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7408" y="2060848"/>
            <a:ext cx="10873208" cy="3586879"/>
          </a:xfrm>
          <a:prstGeom prst="rect">
            <a:avLst/>
          </a:prstGeom>
          <a:solidFill>
            <a:schemeClr val="bg1"/>
          </a:solidFill>
          <a:ln w="38100">
            <a:solidFill>
              <a:srgbClr val="6600FF"/>
            </a:solidFill>
          </a:ln>
          <a:effectLst>
            <a:glow rad="139700">
              <a:schemeClr val="accent1">
                <a:satMod val="175000"/>
                <a:alpha val="40000"/>
              </a:schemeClr>
            </a:glow>
          </a:effectLst>
          <a:scene3d>
            <a:camera prst="orthographicFront"/>
            <a:lightRig rig="threePt" dir="t">
              <a:rot lat="0" lon="0" rev="180000"/>
            </a:lightRig>
          </a:scene3d>
          <a:sp3d>
            <a:bevelT prst="convex"/>
            <a:bevelB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t>　　生产预算以销售预算为基础，是对企业预算期内各种产品的生产数量进行规划与测算而编制的预算。其编制的主要依据是销售预算中每季或每月的预计销售量，以及每季或每月的期初、期末存货量。编制办法：一般先按产品类别分别计算每季或每月的预计生产量，然后填人生产预算表内。</a:t>
            </a:r>
            <a:br>
              <a:rPr lang="en-US" sz="2200" dirty="0"/>
            </a:br>
            <a:r>
              <a:rPr lang="en-US" sz="2200" b="1" dirty="0">
                <a:solidFill>
                  <a:srgbClr val="C00000"/>
                </a:solidFill>
              </a:rPr>
              <a:t>         </a:t>
            </a:r>
            <a:r>
              <a:rPr lang="zh-CN" altLang="en-US" sz="2200" b="1" dirty="0">
                <a:solidFill>
                  <a:schemeClr val="tx2"/>
                </a:solidFill>
              </a:rPr>
              <a:t>预计生产量</a:t>
            </a:r>
            <a:r>
              <a:rPr lang="en-US" sz="2200" b="1" dirty="0">
                <a:solidFill>
                  <a:schemeClr val="tx2"/>
                </a:solidFill>
              </a:rPr>
              <a:t> = </a:t>
            </a:r>
            <a:r>
              <a:rPr lang="zh-CN" altLang="en-US" sz="2200" b="1" dirty="0">
                <a:solidFill>
                  <a:schemeClr val="tx2"/>
                </a:solidFill>
              </a:rPr>
              <a:t>预计销售量＋计划期末预计存货量－计划期初存货量</a:t>
            </a:r>
          </a:p>
          <a:p>
            <a:pPr>
              <a:lnSpc>
                <a:spcPct val="150000"/>
              </a:lnSpc>
              <a:defRPr/>
            </a:pPr>
            <a:r>
              <a:rPr lang="zh-CN" altLang="en-US" sz="2200" dirty="0"/>
              <a:t>　　生产预算主要由生产部门负责编制。与销售预算相对应，生产预算的编制期间一般也为一年，年内按产品类别</a:t>
            </a:r>
            <a:r>
              <a:rPr lang="en-US" altLang="zh-CN" sz="2200" dirty="0"/>
              <a:t>(</a:t>
            </a:r>
            <a:r>
              <a:rPr lang="zh-CN" altLang="en-US" sz="2200" dirty="0"/>
              <a:t>或品种</a:t>
            </a:r>
            <a:r>
              <a:rPr lang="en-US" altLang="zh-CN" sz="2200" dirty="0"/>
              <a:t>)</a:t>
            </a:r>
            <a:r>
              <a:rPr lang="zh-CN" altLang="en-US" sz="2200" dirty="0"/>
              <a:t>进行分季或分月安排。</a:t>
            </a:r>
            <a:endParaRPr lang="zh-CN" altLang="en-US" sz="2200" dirty="0">
              <a:solidFill>
                <a:schemeClr val="bg1"/>
              </a:solidFill>
            </a:endParaRPr>
          </a:p>
        </p:txBody>
      </p:sp>
      <p:grpSp>
        <p:nvGrpSpPr>
          <p:cNvPr id="12" name="组合 8"/>
          <p:cNvGrpSpPr>
            <a:grpSpLocks/>
          </p:cNvGrpSpPr>
          <p:nvPr/>
        </p:nvGrpSpPr>
        <p:grpSpPr bwMode="auto">
          <a:xfrm>
            <a:off x="238686" y="980728"/>
            <a:ext cx="2639647" cy="504827"/>
            <a:chOff x="416496" y="1196750"/>
            <a:chExt cx="2144688" cy="504058"/>
          </a:xfrm>
        </p:grpSpPr>
        <p:sp>
          <p:nvSpPr>
            <p:cNvPr id="13" name="矩形 12"/>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二</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生产预算</a:t>
              </a:r>
            </a:p>
          </p:txBody>
        </p:sp>
      </p:grpSp>
      <p:grpSp>
        <p:nvGrpSpPr>
          <p:cNvPr id="9" name="组合 8">
            <a:extLst>
              <a:ext uri="{FF2B5EF4-FFF2-40B4-BE49-F238E27FC236}">
                <a16:creationId xmlns:a16="http://schemas.microsoft.com/office/drawing/2014/main" id="{B914EC0B-9756-4E59-894E-AA02C766D1B0}"/>
              </a:ext>
            </a:extLst>
          </p:cNvPr>
          <p:cNvGrpSpPr/>
          <p:nvPr/>
        </p:nvGrpSpPr>
        <p:grpSpPr>
          <a:xfrm>
            <a:off x="191353" y="92853"/>
            <a:ext cx="5040551" cy="613803"/>
            <a:chOff x="1271464" y="2420888"/>
            <a:chExt cx="4392488" cy="613803"/>
          </a:xfrm>
        </p:grpSpPr>
        <p:sp>
          <p:nvSpPr>
            <p:cNvPr id="10" name="矩形 2">
              <a:extLst>
                <a:ext uri="{FF2B5EF4-FFF2-40B4-BE49-F238E27FC236}">
                  <a16:creationId xmlns:a16="http://schemas.microsoft.com/office/drawing/2014/main" id="{9F81CCC6-6856-4491-AD34-838FB5E7D0AE}"/>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4">
              <a:extLst>
                <a:ext uri="{FF2B5EF4-FFF2-40B4-BE49-F238E27FC236}">
                  <a16:creationId xmlns:a16="http://schemas.microsoft.com/office/drawing/2014/main" id="{158DD651-2058-43D2-BE65-9D2E403F4C9B}"/>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4343169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格 18"/>
          <p:cNvGraphicFramePr>
            <a:graphicFrameLocks noGrp="1"/>
          </p:cNvGraphicFramePr>
          <p:nvPr>
            <p:extLst>
              <p:ext uri="{D42A27DB-BD31-4B8C-83A1-F6EECF244321}">
                <p14:modId xmlns:p14="http://schemas.microsoft.com/office/powerpoint/2010/main" val="4172589265"/>
              </p:ext>
            </p:extLst>
          </p:nvPr>
        </p:nvGraphicFramePr>
        <p:xfrm>
          <a:off x="1199456" y="1772816"/>
          <a:ext cx="9107609" cy="3394662"/>
        </p:xfrm>
        <a:graphic>
          <a:graphicData uri="http://schemas.openxmlformats.org/drawingml/2006/table">
            <a:tbl>
              <a:tblPr firstRow="1" bandRow="1">
                <a:tableStyleId>{5C22544A-7EE6-4342-B048-85BDC9FD1C3A}</a:tableStyleId>
              </a:tblPr>
              <a:tblGrid>
                <a:gridCol w="2428695">
                  <a:extLst>
                    <a:ext uri="{9D8B030D-6E8A-4147-A177-3AD203B41FA5}">
                      <a16:colId xmlns:a16="http://schemas.microsoft.com/office/drawing/2014/main" val="20000"/>
                    </a:ext>
                  </a:extLst>
                </a:gridCol>
                <a:gridCol w="1349276">
                  <a:extLst>
                    <a:ext uri="{9D8B030D-6E8A-4147-A177-3AD203B41FA5}">
                      <a16:colId xmlns:a16="http://schemas.microsoft.com/office/drawing/2014/main" val="20001"/>
                    </a:ext>
                  </a:extLst>
                </a:gridCol>
                <a:gridCol w="1416738">
                  <a:extLst>
                    <a:ext uri="{9D8B030D-6E8A-4147-A177-3AD203B41FA5}">
                      <a16:colId xmlns:a16="http://schemas.microsoft.com/office/drawing/2014/main" val="20002"/>
                    </a:ext>
                  </a:extLst>
                </a:gridCol>
                <a:gridCol w="1349276">
                  <a:extLst>
                    <a:ext uri="{9D8B030D-6E8A-4147-A177-3AD203B41FA5}">
                      <a16:colId xmlns:a16="http://schemas.microsoft.com/office/drawing/2014/main" val="20003"/>
                    </a:ext>
                  </a:extLst>
                </a:gridCol>
                <a:gridCol w="1281812">
                  <a:extLst>
                    <a:ext uri="{9D8B030D-6E8A-4147-A177-3AD203B41FA5}">
                      <a16:colId xmlns:a16="http://schemas.microsoft.com/office/drawing/2014/main" val="20004"/>
                    </a:ext>
                  </a:extLst>
                </a:gridCol>
                <a:gridCol w="1281812">
                  <a:extLst>
                    <a:ext uri="{9D8B030D-6E8A-4147-A177-3AD203B41FA5}">
                      <a16:colId xmlns:a16="http://schemas.microsoft.com/office/drawing/2014/main" val="20005"/>
                    </a:ext>
                  </a:extLst>
                </a:gridCol>
              </a:tblGrid>
              <a:tr h="565777">
                <a:tc>
                  <a:txBody>
                    <a:bodyPr/>
                    <a:lstStyle/>
                    <a:p>
                      <a:pPr algn="ctr"/>
                      <a:r>
                        <a:rPr lang="zh-CN" altLang="en-US" sz="2000" b="1" dirty="0">
                          <a:latin typeface="黑体" pitchFamily="2" charset="-122"/>
                          <a:ea typeface="黑体" pitchFamily="2" charset="-122"/>
                        </a:rPr>
                        <a:t>项目</a:t>
                      </a:r>
                    </a:p>
                  </a:txBody>
                  <a:tcPr anchor="ctr"/>
                </a:tc>
                <a:tc>
                  <a:txBody>
                    <a:bodyPr/>
                    <a:lstStyle/>
                    <a:p>
                      <a:pPr algn="ctr"/>
                      <a:r>
                        <a:rPr lang="zh-CN" altLang="en-US" sz="2000" b="1" dirty="0">
                          <a:latin typeface="黑体" pitchFamily="2" charset="-122"/>
                          <a:ea typeface="黑体" pitchFamily="2" charset="-122"/>
                        </a:rPr>
                        <a:t>第一季度</a:t>
                      </a:r>
                    </a:p>
                  </a:txBody>
                  <a:tcPr anchor="ctr"/>
                </a:tc>
                <a:tc>
                  <a:txBody>
                    <a:bodyPr/>
                    <a:lstStyle/>
                    <a:p>
                      <a:pPr algn="ctr"/>
                      <a:r>
                        <a:rPr lang="zh-CN" altLang="en-US" sz="2000" b="1" dirty="0">
                          <a:latin typeface="黑体" pitchFamily="2" charset="-122"/>
                          <a:ea typeface="黑体" pitchFamily="2" charset="-122"/>
                        </a:rPr>
                        <a:t>第二季度</a:t>
                      </a:r>
                    </a:p>
                  </a:txBody>
                  <a:tcPr anchor="ctr"/>
                </a:tc>
                <a:tc>
                  <a:txBody>
                    <a:bodyPr/>
                    <a:lstStyle/>
                    <a:p>
                      <a:pPr algn="ctr"/>
                      <a:r>
                        <a:rPr lang="zh-CN" altLang="en-US" sz="2000" b="1" dirty="0">
                          <a:latin typeface="黑体" pitchFamily="2" charset="-122"/>
                          <a:ea typeface="黑体" pitchFamily="2" charset="-122"/>
                        </a:rPr>
                        <a:t>第三季度</a:t>
                      </a:r>
                    </a:p>
                  </a:txBody>
                  <a:tcPr anchor="ctr"/>
                </a:tc>
                <a:tc>
                  <a:txBody>
                    <a:bodyPr/>
                    <a:lstStyle/>
                    <a:p>
                      <a:pPr algn="ctr"/>
                      <a:r>
                        <a:rPr lang="zh-CN" altLang="en-US" sz="2000" b="1" dirty="0">
                          <a:latin typeface="黑体" pitchFamily="2" charset="-122"/>
                          <a:ea typeface="黑体" pitchFamily="2" charset="-122"/>
                        </a:rPr>
                        <a:t>第四季度</a:t>
                      </a:r>
                    </a:p>
                  </a:txBody>
                  <a:tcPr anchor="ctr"/>
                </a:tc>
                <a:tc>
                  <a:txBody>
                    <a:bodyPr/>
                    <a:lstStyle/>
                    <a:p>
                      <a:pPr algn="ctr"/>
                      <a:r>
                        <a:rPr lang="zh-CN" altLang="en-US" sz="2000" b="1" dirty="0">
                          <a:latin typeface="黑体" pitchFamily="2" charset="-122"/>
                          <a:ea typeface="黑体" pitchFamily="2" charset="-122"/>
                        </a:rPr>
                        <a:t>合计</a:t>
                      </a:r>
                    </a:p>
                  </a:txBody>
                  <a:tcPr anchor="ctr"/>
                </a:tc>
                <a:extLst>
                  <a:ext uri="{0D108BD9-81ED-4DB2-BD59-A6C34878D82A}">
                    <a16:rowId xmlns:a16="http://schemas.microsoft.com/office/drawing/2014/main" val="10000"/>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预计销售量</a:t>
                      </a: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1 500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2 000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1 500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1"/>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预计期末存货</a:t>
                      </a: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2"/>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预计需要量合计</a:t>
                      </a: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3"/>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期初存货</a:t>
                      </a: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4"/>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预计生产量</a:t>
                      </a: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5"/>
                  </a:ext>
                </a:extLst>
              </a:tr>
            </a:tbl>
          </a:graphicData>
        </a:graphic>
      </p:graphicFrame>
      <p:sp>
        <p:nvSpPr>
          <p:cNvPr id="2" name="TextBox 1"/>
          <p:cNvSpPr txBox="1"/>
          <p:nvPr/>
        </p:nvSpPr>
        <p:spPr>
          <a:xfrm>
            <a:off x="4655840" y="1196752"/>
            <a:ext cx="2808312" cy="461665"/>
          </a:xfrm>
          <a:prstGeom prst="rect">
            <a:avLst/>
          </a:prstGeom>
          <a:noFill/>
        </p:spPr>
        <p:txBody>
          <a:bodyPr wrap="square" rtlCol="0">
            <a:spAutoFit/>
          </a:bodyPr>
          <a:lstStyle/>
          <a:p>
            <a:r>
              <a:rPr lang="en-US" altLang="zh-CN" sz="2400" dirty="0">
                <a:latin typeface="黑体" pitchFamily="2" charset="-122"/>
                <a:ea typeface="黑体" pitchFamily="2" charset="-122"/>
              </a:rPr>
              <a:t>2018</a:t>
            </a:r>
            <a:r>
              <a:rPr lang="zh-CN" altLang="en-US" sz="2400" dirty="0">
                <a:latin typeface="黑体" pitchFamily="2" charset="-122"/>
                <a:ea typeface="黑体" pitchFamily="2" charset="-122"/>
              </a:rPr>
              <a:t>年度生产预算</a:t>
            </a:r>
          </a:p>
        </p:txBody>
      </p:sp>
      <p:sp>
        <p:nvSpPr>
          <p:cNvPr id="20" name="TextBox 19"/>
          <p:cNvSpPr txBox="1"/>
          <p:nvPr/>
        </p:nvSpPr>
        <p:spPr>
          <a:xfrm>
            <a:off x="983432" y="5480114"/>
            <a:ext cx="10009112" cy="541174"/>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zh-CN" altLang="en-US" sz="2200" dirty="0">
                <a:solidFill>
                  <a:schemeClr val="tx1"/>
                </a:solidFill>
                <a:latin typeface="Times New Roman" pitchFamily="18" charset="0"/>
                <a:cs typeface="Times New Roman" pitchFamily="18" charset="0"/>
              </a:rPr>
              <a:t>预计</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年末产品存货</a:t>
            </a:r>
            <a:r>
              <a:rPr lang="en-US" altLang="zh-CN" sz="2200" dirty="0">
                <a:solidFill>
                  <a:schemeClr val="tx1"/>
                </a:solidFill>
                <a:latin typeface="Times New Roman" pitchFamily="18" charset="0"/>
                <a:cs typeface="Times New Roman" pitchFamily="18" charset="0"/>
              </a:rPr>
              <a:t>110</a:t>
            </a:r>
            <a:r>
              <a:rPr lang="zh-CN" altLang="en-US" sz="2200" dirty="0">
                <a:solidFill>
                  <a:schemeClr val="tx1"/>
                </a:solidFill>
                <a:latin typeface="Times New Roman" pitchFamily="18" charset="0"/>
                <a:cs typeface="Times New Roman" pitchFamily="18" charset="0"/>
              </a:rPr>
              <a:t>件，各季末的存货量按下一季度销售量的</a:t>
            </a:r>
            <a:r>
              <a:rPr lang="en-US" altLang="zh-CN" sz="2200" dirty="0">
                <a:solidFill>
                  <a:schemeClr val="tx1"/>
                </a:solidFill>
                <a:latin typeface="Times New Roman" pitchFamily="18" charset="0"/>
                <a:cs typeface="Times New Roman" pitchFamily="18" charset="0"/>
              </a:rPr>
              <a:t>10%</a:t>
            </a:r>
            <a:r>
              <a:rPr lang="zh-CN" altLang="en-US" sz="2200" dirty="0">
                <a:solidFill>
                  <a:schemeClr val="tx1"/>
                </a:solidFill>
                <a:latin typeface="Times New Roman" pitchFamily="18" charset="0"/>
                <a:cs typeface="Times New Roman" pitchFamily="18" charset="0"/>
              </a:rPr>
              <a:t>计算。</a:t>
            </a:r>
          </a:p>
        </p:txBody>
      </p:sp>
      <p:grpSp>
        <p:nvGrpSpPr>
          <p:cNvPr id="15" name="组合 8"/>
          <p:cNvGrpSpPr>
            <a:grpSpLocks/>
          </p:cNvGrpSpPr>
          <p:nvPr/>
        </p:nvGrpSpPr>
        <p:grpSpPr bwMode="auto">
          <a:xfrm>
            <a:off x="238686" y="980728"/>
            <a:ext cx="2639647"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二</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生产预算</a:t>
              </a:r>
            </a:p>
          </p:txBody>
        </p:sp>
      </p:grpSp>
      <p:grpSp>
        <p:nvGrpSpPr>
          <p:cNvPr id="11" name="组合 10">
            <a:extLst>
              <a:ext uri="{FF2B5EF4-FFF2-40B4-BE49-F238E27FC236}">
                <a16:creationId xmlns:a16="http://schemas.microsoft.com/office/drawing/2014/main" id="{91D7829A-F673-4E16-9AAA-BE69102F61AD}"/>
              </a:ext>
            </a:extLst>
          </p:cNvPr>
          <p:cNvGrpSpPr/>
          <p:nvPr/>
        </p:nvGrpSpPr>
        <p:grpSpPr>
          <a:xfrm>
            <a:off x="191353" y="92853"/>
            <a:ext cx="5040551" cy="613803"/>
            <a:chOff x="1271464" y="2420888"/>
            <a:chExt cx="4392488" cy="613803"/>
          </a:xfrm>
        </p:grpSpPr>
        <p:sp>
          <p:nvSpPr>
            <p:cNvPr id="18" name="矩形 2">
              <a:extLst>
                <a:ext uri="{FF2B5EF4-FFF2-40B4-BE49-F238E27FC236}">
                  <a16:creationId xmlns:a16="http://schemas.microsoft.com/office/drawing/2014/main" id="{0D2686BA-1117-4951-AAAA-85869F82933C}"/>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1" name="TextBox 14">
              <a:extLst>
                <a:ext uri="{FF2B5EF4-FFF2-40B4-BE49-F238E27FC236}">
                  <a16:creationId xmlns:a16="http://schemas.microsoft.com/office/drawing/2014/main" id="{0711EE85-4C80-4672-9E43-F062D9A42BC4}"/>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338814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格 18"/>
          <p:cNvGraphicFramePr>
            <a:graphicFrameLocks noGrp="1"/>
          </p:cNvGraphicFramePr>
          <p:nvPr>
            <p:extLst>
              <p:ext uri="{D42A27DB-BD31-4B8C-83A1-F6EECF244321}">
                <p14:modId xmlns:p14="http://schemas.microsoft.com/office/powerpoint/2010/main" val="3022928139"/>
              </p:ext>
            </p:extLst>
          </p:nvPr>
        </p:nvGraphicFramePr>
        <p:xfrm>
          <a:off x="1199456" y="1772816"/>
          <a:ext cx="9107609" cy="3394662"/>
        </p:xfrm>
        <a:graphic>
          <a:graphicData uri="http://schemas.openxmlformats.org/drawingml/2006/table">
            <a:tbl>
              <a:tblPr firstRow="1" bandRow="1">
                <a:tableStyleId>{5C22544A-7EE6-4342-B048-85BDC9FD1C3A}</a:tableStyleId>
              </a:tblPr>
              <a:tblGrid>
                <a:gridCol w="2428695">
                  <a:extLst>
                    <a:ext uri="{9D8B030D-6E8A-4147-A177-3AD203B41FA5}">
                      <a16:colId xmlns:a16="http://schemas.microsoft.com/office/drawing/2014/main" val="20000"/>
                    </a:ext>
                  </a:extLst>
                </a:gridCol>
                <a:gridCol w="1349276">
                  <a:extLst>
                    <a:ext uri="{9D8B030D-6E8A-4147-A177-3AD203B41FA5}">
                      <a16:colId xmlns:a16="http://schemas.microsoft.com/office/drawing/2014/main" val="20001"/>
                    </a:ext>
                  </a:extLst>
                </a:gridCol>
                <a:gridCol w="1416738">
                  <a:extLst>
                    <a:ext uri="{9D8B030D-6E8A-4147-A177-3AD203B41FA5}">
                      <a16:colId xmlns:a16="http://schemas.microsoft.com/office/drawing/2014/main" val="20002"/>
                    </a:ext>
                  </a:extLst>
                </a:gridCol>
                <a:gridCol w="1349276">
                  <a:extLst>
                    <a:ext uri="{9D8B030D-6E8A-4147-A177-3AD203B41FA5}">
                      <a16:colId xmlns:a16="http://schemas.microsoft.com/office/drawing/2014/main" val="20003"/>
                    </a:ext>
                  </a:extLst>
                </a:gridCol>
                <a:gridCol w="1281812">
                  <a:extLst>
                    <a:ext uri="{9D8B030D-6E8A-4147-A177-3AD203B41FA5}">
                      <a16:colId xmlns:a16="http://schemas.microsoft.com/office/drawing/2014/main" val="20004"/>
                    </a:ext>
                  </a:extLst>
                </a:gridCol>
                <a:gridCol w="1281812">
                  <a:extLst>
                    <a:ext uri="{9D8B030D-6E8A-4147-A177-3AD203B41FA5}">
                      <a16:colId xmlns:a16="http://schemas.microsoft.com/office/drawing/2014/main" val="20005"/>
                    </a:ext>
                  </a:extLst>
                </a:gridCol>
              </a:tblGrid>
              <a:tr h="565777">
                <a:tc>
                  <a:txBody>
                    <a:bodyPr/>
                    <a:lstStyle/>
                    <a:p>
                      <a:pPr algn="ctr"/>
                      <a:r>
                        <a:rPr lang="zh-CN" altLang="en-US" sz="2000" b="1" dirty="0">
                          <a:latin typeface="黑体" pitchFamily="2" charset="-122"/>
                          <a:ea typeface="黑体" pitchFamily="2" charset="-122"/>
                        </a:rPr>
                        <a:t>项目</a:t>
                      </a:r>
                    </a:p>
                  </a:txBody>
                  <a:tcPr anchor="ctr"/>
                </a:tc>
                <a:tc>
                  <a:txBody>
                    <a:bodyPr/>
                    <a:lstStyle/>
                    <a:p>
                      <a:pPr algn="ctr"/>
                      <a:r>
                        <a:rPr lang="zh-CN" altLang="en-US" sz="2000" b="1" dirty="0">
                          <a:latin typeface="黑体" pitchFamily="2" charset="-122"/>
                          <a:ea typeface="黑体" pitchFamily="2" charset="-122"/>
                        </a:rPr>
                        <a:t>第一季度</a:t>
                      </a:r>
                    </a:p>
                  </a:txBody>
                  <a:tcPr anchor="ctr"/>
                </a:tc>
                <a:tc>
                  <a:txBody>
                    <a:bodyPr/>
                    <a:lstStyle/>
                    <a:p>
                      <a:pPr algn="ctr"/>
                      <a:r>
                        <a:rPr lang="zh-CN" altLang="en-US" sz="2000" b="1" dirty="0">
                          <a:latin typeface="黑体" pitchFamily="2" charset="-122"/>
                          <a:ea typeface="黑体" pitchFamily="2" charset="-122"/>
                        </a:rPr>
                        <a:t>第二季度</a:t>
                      </a:r>
                    </a:p>
                  </a:txBody>
                  <a:tcPr anchor="ctr"/>
                </a:tc>
                <a:tc>
                  <a:txBody>
                    <a:bodyPr/>
                    <a:lstStyle/>
                    <a:p>
                      <a:pPr algn="ctr"/>
                      <a:r>
                        <a:rPr lang="zh-CN" altLang="en-US" sz="2000" b="1" dirty="0">
                          <a:latin typeface="黑体" pitchFamily="2" charset="-122"/>
                          <a:ea typeface="黑体" pitchFamily="2" charset="-122"/>
                        </a:rPr>
                        <a:t>第三季度</a:t>
                      </a:r>
                    </a:p>
                  </a:txBody>
                  <a:tcPr anchor="ctr"/>
                </a:tc>
                <a:tc>
                  <a:txBody>
                    <a:bodyPr/>
                    <a:lstStyle/>
                    <a:p>
                      <a:pPr algn="ctr"/>
                      <a:r>
                        <a:rPr lang="zh-CN" altLang="en-US" sz="2000" b="1" dirty="0">
                          <a:latin typeface="黑体" pitchFamily="2" charset="-122"/>
                          <a:ea typeface="黑体" pitchFamily="2" charset="-122"/>
                        </a:rPr>
                        <a:t>第四季度</a:t>
                      </a:r>
                    </a:p>
                  </a:txBody>
                  <a:tcPr anchor="ctr"/>
                </a:tc>
                <a:tc>
                  <a:txBody>
                    <a:bodyPr/>
                    <a:lstStyle/>
                    <a:p>
                      <a:pPr algn="ctr"/>
                      <a:r>
                        <a:rPr lang="zh-CN" altLang="en-US" sz="2000" b="1" dirty="0">
                          <a:latin typeface="黑体" pitchFamily="2" charset="-122"/>
                          <a:ea typeface="黑体" pitchFamily="2" charset="-122"/>
                        </a:rPr>
                        <a:t>合计</a:t>
                      </a:r>
                    </a:p>
                  </a:txBody>
                  <a:tcPr anchor="ctr"/>
                </a:tc>
                <a:extLst>
                  <a:ext uri="{0D108BD9-81ED-4DB2-BD59-A6C34878D82A}">
                    <a16:rowId xmlns:a16="http://schemas.microsoft.com/office/drawing/2014/main" val="10000"/>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预计销售量</a:t>
                      </a: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1 500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2 000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1 500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6</a:t>
                      </a:r>
                      <a:r>
                        <a:rPr lang="en-US" altLang="zh-CN" sz="2000" b="1" kern="1200" baseline="0" dirty="0">
                          <a:solidFill>
                            <a:schemeClr val="dk1"/>
                          </a:solidFill>
                          <a:latin typeface="黑体" pitchFamily="2" charset="-122"/>
                          <a:ea typeface="黑体" pitchFamily="2" charset="-122"/>
                          <a:cs typeface="+mn-cs"/>
                        </a:rPr>
                        <a:t> 000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1"/>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预计期末存货</a:t>
                      </a: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200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110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110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2"/>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预计需要量合计</a:t>
                      </a: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1 150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1 700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2 150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1 610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6 110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3"/>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期初存货</a:t>
                      </a: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200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100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4"/>
                  </a:ext>
                </a:extLst>
              </a:tr>
              <a:tr h="565777">
                <a:tc>
                  <a:txBody>
                    <a:bodyPr/>
                    <a:lstStyle/>
                    <a:p>
                      <a:pPr algn="ctr"/>
                      <a:r>
                        <a:rPr lang="zh-CN" altLang="en-US" sz="2000" b="1" kern="1200" dirty="0">
                          <a:solidFill>
                            <a:schemeClr val="dk1"/>
                          </a:solidFill>
                          <a:latin typeface="黑体" pitchFamily="2" charset="-122"/>
                          <a:ea typeface="黑体" pitchFamily="2" charset="-122"/>
                          <a:cs typeface="+mn-cs"/>
                        </a:rPr>
                        <a:t>预计生产量</a:t>
                      </a: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1 050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1 550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a:t>
                      </a:r>
                      <a:r>
                        <a:rPr lang="en-US" altLang="zh-CN" sz="2000" b="1" kern="1200" baseline="0" dirty="0">
                          <a:solidFill>
                            <a:schemeClr val="dk1"/>
                          </a:solidFill>
                          <a:latin typeface="黑体" pitchFamily="2" charset="-122"/>
                          <a:ea typeface="黑体" pitchFamily="2" charset="-122"/>
                          <a:cs typeface="+mn-cs"/>
                        </a:rPr>
                        <a:t> 950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1 460</a:t>
                      </a:r>
                      <a:endParaRPr lang="zh-CN" altLang="en-US" sz="2000" b="1" kern="1200" dirty="0">
                        <a:solidFill>
                          <a:schemeClr val="dk1"/>
                        </a:solidFill>
                        <a:latin typeface="黑体" pitchFamily="2" charset="-122"/>
                        <a:ea typeface="黑体" pitchFamily="2" charset="-122"/>
                        <a:cs typeface="+mn-cs"/>
                      </a:endParaRPr>
                    </a:p>
                  </a:txBody>
                  <a:tcPr anchor="ctr"/>
                </a:tc>
                <a:tc>
                  <a:txBody>
                    <a:bodyPr/>
                    <a:lstStyle/>
                    <a:p>
                      <a:pPr algn="ctr"/>
                      <a:r>
                        <a:rPr lang="en-US" altLang="zh-CN" sz="2000" b="1" kern="1200" dirty="0">
                          <a:solidFill>
                            <a:schemeClr val="dk1"/>
                          </a:solidFill>
                          <a:latin typeface="黑体" pitchFamily="2" charset="-122"/>
                          <a:ea typeface="黑体" pitchFamily="2" charset="-122"/>
                          <a:cs typeface="+mn-cs"/>
                        </a:rPr>
                        <a:t>6010</a:t>
                      </a:r>
                      <a:endParaRPr lang="zh-CN" altLang="en-US" sz="2000" b="1" kern="1200" dirty="0">
                        <a:solidFill>
                          <a:schemeClr val="dk1"/>
                        </a:solidFill>
                        <a:latin typeface="黑体" pitchFamily="2" charset="-122"/>
                        <a:ea typeface="黑体" pitchFamily="2" charset="-122"/>
                        <a:cs typeface="+mn-cs"/>
                      </a:endParaRPr>
                    </a:p>
                  </a:txBody>
                  <a:tcPr anchor="ctr"/>
                </a:tc>
                <a:extLst>
                  <a:ext uri="{0D108BD9-81ED-4DB2-BD59-A6C34878D82A}">
                    <a16:rowId xmlns:a16="http://schemas.microsoft.com/office/drawing/2014/main" val="10005"/>
                  </a:ext>
                </a:extLst>
              </a:tr>
            </a:tbl>
          </a:graphicData>
        </a:graphic>
      </p:graphicFrame>
      <p:sp>
        <p:nvSpPr>
          <p:cNvPr id="2" name="TextBox 1"/>
          <p:cNvSpPr txBox="1"/>
          <p:nvPr/>
        </p:nvSpPr>
        <p:spPr>
          <a:xfrm>
            <a:off x="4655840" y="1196752"/>
            <a:ext cx="2808312" cy="461665"/>
          </a:xfrm>
          <a:prstGeom prst="rect">
            <a:avLst/>
          </a:prstGeom>
          <a:noFill/>
        </p:spPr>
        <p:txBody>
          <a:bodyPr wrap="square" rtlCol="0">
            <a:spAutoFit/>
          </a:bodyPr>
          <a:lstStyle/>
          <a:p>
            <a:r>
              <a:rPr lang="en-US" altLang="zh-CN" sz="2400" dirty="0">
                <a:latin typeface="黑体" pitchFamily="2" charset="-122"/>
                <a:ea typeface="黑体" pitchFamily="2" charset="-122"/>
              </a:rPr>
              <a:t>2018</a:t>
            </a:r>
            <a:r>
              <a:rPr lang="zh-CN" altLang="en-US" sz="2400" dirty="0">
                <a:latin typeface="黑体" pitchFamily="2" charset="-122"/>
                <a:ea typeface="黑体" pitchFamily="2" charset="-122"/>
              </a:rPr>
              <a:t>年度生产预算</a:t>
            </a:r>
          </a:p>
        </p:txBody>
      </p:sp>
      <p:sp>
        <p:nvSpPr>
          <p:cNvPr id="20" name="TextBox 19"/>
          <p:cNvSpPr txBox="1"/>
          <p:nvPr/>
        </p:nvSpPr>
        <p:spPr>
          <a:xfrm>
            <a:off x="983432" y="5480114"/>
            <a:ext cx="10009112" cy="541174"/>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zh-CN" altLang="en-US" sz="2200" dirty="0">
                <a:solidFill>
                  <a:schemeClr val="tx1"/>
                </a:solidFill>
                <a:latin typeface="Times New Roman" pitchFamily="18" charset="0"/>
                <a:cs typeface="Times New Roman" pitchFamily="18" charset="0"/>
              </a:rPr>
              <a:t>预计</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年末产品存货</a:t>
            </a:r>
            <a:r>
              <a:rPr lang="en-US" altLang="zh-CN" sz="2200" dirty="0">
                <a:solidFill>
                  <a:schemeClr val="tx1"/>
                </a:solidFill>
                <a:latin typeface="Times New Roman" pitchFamily="18" charset="0"/>
                <a:cs typeface="Times New Roman" pitchFamily="18" charset="0"/>
              </a:rPr>
              <a:t>110</a:t>
            </a:r>
            <a:r>
              <a:rPr lang="zh-CN" altLang="en-US" sz="2200" dirty="0">
                <a:solidFill>
                  <a:schemeClr val="tx1"/>
                </a:solidFill>
                <a:latin typeface="Times New Roman" pitchFamily="18" charset="0"/>
                <a:cs typeface="Times New Roman" pitchFamily="18" charset="0"/>
              </a:rPr>
              <a:t>件，各季末的存货量按下一季度销售量的</a:t>
            </a:r>
            <a:r>
              <a:rPr lang="en-US" altLang="zh-CN" sz="2200" dirty="0">
                <a:solidFill>
                  <a:schemeClr val="tx1"/>
                </a:solidFill>
                <a:latin typeface="Times New Roman" pitchFamily="18" charset="0"/>
                <a:cs typeface="Times New Roman" pitchFamily="18" charset="0"/>
              </a:rPr>
              <a:t>10%</a:t>
            </a:r>
            <a:r>
              <a:rPr lang="zh-CN" altLang="en-US" sz="2200" dirty="0">
                <a:solidFill>
                  <a:schemeClr val="tx1"/>
                </a:solidFill>
                <a:latin typeface="Times New Roman" pitchFamily="18" charset="0"/>
                <a:cs typeface="Times New Roman" pitchFamily="18" charset="0"/>
              </a:rPr>
              <a:t>计算。</a:t>
            </a:r>
          </a:p>
        </p:txBody>
      </p:sp>
      <p:grpSp>
        <p:nvGrpSpPr>
          <p:cNvPr id="13" name="组合 8"/>
          <p:cNvGrpSpPr>
            <a:grpSpLocks/>
          </p:cNvGrpSpPr>
          <p:nvPr/>
        </p:nvGrpSpPr>
        <p:grpSpPr bwMode="auto">
          <a:xfrm>
            <a:off x="238686" y="980728"/>
            <a:ext cx="2639647" cy="504827"/>
            <a:chOff x="416496" y="1196750"/>
            <a:chExt cx="2144688" cy="504058"/>
          </a:xfrm>
        </p:grpSpPr>
        <p:sp>
          <p:nvSpPr>
            <p:cNvPr id="14" name="矩形 13"/>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TextBox 7"/>
            <p:cNvSpPr txBox="1">
              <a:spLocks noChangeArrowheads="1"/>
            </p:cNvSpPr>
            <p:nvPr/>
          </p:nvSpPr>
          <p:spPr bwMode="auto">
            <a:xfrm>
              <a:off x="427785" y="1196750"/>
              <a:ext cx="2088232"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二</a:t>
              </a:r>
              <a:r>
                <a:rPr lang="en-US" altLang="zh-CN" sz="2400" dirty="0">
                  <a:solidFill>
                    <a:schemeClr val="bg1"/>
                  </a:solidFill>
                  <a:latin typeface="黑体" pitchFamily="2" charset="-122"/>
                  <a:ea typeface="黑体" pitchFamily="2" charset="-122"/>
                </a:rPr>
                <a:t>.</a:t>
              </a:r>
              <a:r>
                <a:rPr lang="zh-CN" altLang="en-US" sz="2400" dirty="0">
                  <a:solidFill>
                    <a:schemeClr val="bg1"/>
                  </a:solidFill>
                  <a:latin typeface="黑体" pitchFamily="2" charset="-122"/>
                  <a:ea typeface="黑体" pitchFamily="2" charset="-122"/>
                </a:rPr>
                <a:t>生产预算</a:t>
              </a:r>
            </a:p>
          </p:txBody>
        </p:sp>
      </p:grpSp>
      <p:grpSp>
        <p:nvGrpSpPr>
          <p:cNvPr id="16" name="组合 15">
            <a:extLst>
              <a:ext uri="{FF2B5EF4-FFF2-40B4-BE49-F238E27FC236}">
                <a16:creationId xmlns:a16="http://schemas.microsoft.com/office/drawing/2014/main" id="{F2605B6E-E102-4A50-9212-12664428E3BC}"/>
              </a:ext>
            </a:extLst>
          </p:cNvPr>
          <p:cNvGrpSpPr/>
          <p:nvPr/>
        </p:nvGrpSpPr>
        <p:grpSpPr>
          <a:xfrm>
            <a:off x="191353" y="92853"/>
            <a:ext cx="5040551" cy="613803"/>
            <a:chOff x="1271464" y="2420888"/>
            <a:chExt cx="4392488" cy="613803"/>
          </a:xfrm>
        </p:grpSpPr>
        <p:sp>
          <p:nvSpPr>
            <p:cNvPr id="17" name="矩形 2">
              <a:extLst>
                <a:ext uri="{FF2B5EF4-FFF2-40B4-BE49-F238E27FC236}">
                  <a16:creationId xmlns:a16="http://schemas.microsoft.com/office/drawing/2014/main" id="{918B4275-F3FA-4CF8-B4EF-CF55C1F4927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4">
              <a:extLst>
                <a:ext uri="{FF2B5EF4-FFF2-40B4-BE49-F238E27FC236}">
                  <a16:creationId xmlns:a16="http://schemas.microsoft.com/office/drawing/2014/main" id="{A39FAD94-294E-4486-B645-6454F8E1073C}"/>
                </a:ext>
              </a:extLst>
            </p:cNvPr>
            <p:cNvSpPr txBox="1"/>
            <p:nvPr/>
          </p:nvSpPr>
          <p:spPr>
            <a:xfrm>
              <a:off x="1439107"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步骤一  编制业务预算</a:t>
              </a:r>
            </a:p>
          </p:txBody>
        </p:sp>
      </p:grpSp>
    </p:spTree>
    <p:extLst>
      <p:ext uri="{BB962C8B-B14F-4D97-AF65-F5344CB8AC3E}">
        <p14:creationId xmlns:p14="http://schemas.microsoft.com/office/powerpoint/2010/main" val="3988091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2298</TotalTime>
  <Words>1693</Words>
  <Application>Microsoft Office PowerPoint</Application>
  <PresentationFormat>宽屏</PresentationFormat>
  <Paragraphs>335</Paragraphs>
  <Slides>17</Slides>
  <Notes>16</Notes>
  <HiddenSlides>0</HiddenSlides>
  <MMClips>0</MMClips>
  <ScaleCrop>false</ScaleCrop>
  <HeadingPairs>
    <vt:vector size="6" baseType="variant">
      <vt:variant>
        <vt:lpstr>已用的字体</vt:lpstr>
      </vt:variant>
      <vt:variant>
        <vt:i4>14</vt:i4>
      </vt:variant>
      <vt:variant>
        <vt:lpstr>主题</vt:lpstr>
      </vt:variant>
      <vt:variant>
        <vt:i4>6</vt:i4>
      </vt:variant>
      <vt:variant>
        <vt:lpstr>幻灯片标题</vt:lpstr>
      </vt:variant>
      <vt:variant>
        <vt:i4>17</vt:i4>
      </vt:variant>
    </vt:vector>
  </HeadingPairs>
  <TitlesOfParts>
    <vt:vector size="37" baseType="lpstr">
      <vt:lpstr>黑体</vt:lpstr>
      <vt:lpstr>华文隶书</vt:lpstr>
      <vt:lpstr>华文新魏</vt:lpstr>
      <vt:lpstr>华文行楷</vt:lpstr>
      <vt:lpstr>楷体_GB2312</vt:lpstr>
      <vt:lpstr>宋体</vt:lpstr>
      <vt:lpstr>微软雅黑</vt:lpstr>
      <vt:lpstr>Arial</vt:lpstr>
      <vt:lpstr>Calibri</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912</cp:revision>
  <dcterms:created xsi:type="dcterms:W3CDTF">2012-09-24T07:17:00Z</dcterms:created>
  <dcterms:modified xsi:type="dcterms:W3CDTF">2022-04-02T08:55:10Z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